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31" r:id="rId2"/>
    <p:sldId id="398" r:id="rId3"/>
    <p:sldId id="412" r:id="rId4"/>
    <p:sldId id="422" r:id="rId5"/>
    <p:sldId id="423" r:id="rId6"/>
    <p:sldId id="420" r:id="rId7"/>
    <p:sldId id="414" r:id="rId8"/>
    <p:sldId id="415" r:id="rId9"/>
    <p:sldId id="416" r:id="rId10"/>
    <p:sldId id="425" r:id="rId11"/>
    <p:sldId id="424" r:id="rId12"/>
    <p:sldId id="426" r:id="rId13"/>
    <p:sldId id="427" r:id="rId14"/>
    <p:sldId id="428" r:id="rId15"/>
    <p:sldId id="418" r:id="rId16"/>
    <p:sldId id="419" r:id="rId17"/>
    <p:sldId id="373" r:id="rId18"/>
  </p:sldIdLst>
  <p:sldSz cx="1219517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209A50C-4A0E-4DB3-B0C8-F4DF6A85DBF3}">
          <p14:sldIdLst>
            <p14:sldId id="331"/>
            <p14:sldId id="398"/>
            <p14:sldId id="412"/>
            <p14:sldId id="422"/>
            <p14:sldId id="423"/>
            <p14:sldId id="420"/>
            <p14:sldId id="414"/>
            <p14:sldId id="415"/>
            <p14:sldId id="416"/>
            <p14:sldId id="425"/>
            <p14:sldId id="424"/>
            <p14:sldId id="426"/>
            <p14:sldId id="427"/>
            <p14:sldId id="428"/>
            <p14:sldId id="418"/>
            <p14:sldId id="419"/>
            <p14:sldId id="373"/>
          </p14:sldIdLst>
        </p14:section>
      </p14:sectionLst>
    </p:ext>
    <p:ext uri="{EFAFB233-063F-42B5-8137-9DF3F51BA10A}">
      <p15:sldGuideLst xmlns:p15="http://schemas.microsoft.com/office/powerpoint/2012/main">
        <p15:guide id="1" orient="horz" pos="28" userDrawn="1">
          <p15:clr>
            <a:srgbClr val="A4A3A4"/>
          </p15:clr>
        </p15:guide>
        <p15:guide id="2" pos="37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FF"/>
    <a:srgbClr val="E46C0A"/>
    <a:srgbClr val="31859C"/>
    <a:srgbClr val="C0504D"/>
    <a:srgbClr val="17375E"/>
    <a:srgbClr val="92D050"/>
    <a:srgbClr val="376092"/>
    <a:srgbClr val="00B0F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2" autoAdjust="0"/>
    <p:restoredTop sz="92745" autoAdjust="0"/>
  </p:normalViewPr>
  <p:slideViewPr>
    <p:cSldViewPr showGuides="1">
      <p:cViewPr varScale="1">
        <p:scale>
          <a:sx n="63" d="100"/>
          <a:sy n="63" d="100"/>
        </p:scale>
        <p:origin x="724" y="48"/>
      </p:cViewPr>
      <p:guideLst>
        <p:guide orient="horz" pos="28"/>
        <p:guide pos="37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62C5E-B61C-4858-B376-48E3E36C1331}" type="datetimeFigureOut">
              <a:rPr lang="zh-CN" altLang="en-US" smtClean="0"/>
              <a:pPr/>
              <a:t>2018/7/18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1A25F2-EFCA-4C4C-A3CA-41293FEE57B6}" type="slidenum">
              <a:rPr lang="zh-CN" altLang="en-US" smtClean="0"/>
              <a:pPr/>
              <a:t>‹#›</a:t>
            </a:fld>
            <a:endParaRPr lang="zh-CN" altLang="en-US"/>
          </a:p>
        </p:txBody>
      </p:sp>
    </p:spTree>
    <p:extLst>
      <p:ext uri="{BB962C8B-B14F-4D97-AF65-F5344CB8AC3E}">
        <p14:creationId xmlns:p14="http://schemas.microsoft.com/office/powerpoint/2010/main" val="2046332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pPr/>
              <a:t>1</a:t>
            </a:fld>
            <a:endParaRPr lang="zh-CN" altLang="en-US"/>
          </a:p>
        </p:txBody>
      </p:sp>
    </p:spTree>
    <p:extLst>
      <p:ext uri="{BB962C8B-B14F-4D97-AF65-F5344CB8AC3E}">
        <p14:creationId xmlns:p14="http://schemas.microsoft.com/office/powerpoint/2010/main" val="2290380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6912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805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200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298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6809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2002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0740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pPr/>
              <a:t>17</a:t>
            </a:fld>
            <a:endParaRPr lang="zh-CN" altLang="en-US"/>
          </a:p>
        </p:txBody>
      </p:sp>
    </p:spTree>
    <p:extLst>
      <p:ext uri="{BB962C8B-B14F-4D97-AF65-F5344CB8AC3E}">
        <p14:creationId xmlns:p14="http://schemas.microsoft.com/office/powerpoint/2010/main" val="1315583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301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1111111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760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958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858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3261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15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5050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1340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32"/>
            <a:ext cx="10365899" cy="1470025"/>
          </a:xfrm>
        </p:spPr>
        <p:txBody>
          <a:bodyPr/>
          <a:lstStyle/>
          <a:p>
            <a:r>
              <a:rPr lang="zh-CN" altLang="en-US"/>
              <a:t>单击此处编辑母版标题样式</a:t>
            </a:r>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CF3D908-6DDF-4BBA-A625-8B055FA29321}" type="datetimeFigureOut">
              <a:rPr lang="zh-CN" altLang="en-US" smtClean="0"/>
              <a:pPr/>
              <a:t>2018/7/18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1344160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CF3D908-6DDF-4BBA-A625-8B055FA29321}" type="datetimeFigureOut">
              <a:rPr lang="zh-CN" altLang="en-US" smtClean="0"/>
              <a:pPr/>
              <a:t>2018/7/18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116217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45"/>
            <a:ext cx="365855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3015" y="274645"/>
            <a:ext cx="10776639"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CF3D908-6DDF-4BBA-A625-8B055FA29321}" type="datetimeFigureOut">
              <a:rPr lang="zh-CN" altLang="en-US" smtClean="0"/>
              <a:pPr/>
              <a:t>2018/7/18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72433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CF3D908-6DDF-4BBA-A625-8B055FA29321}" type="datetimeFigureOut">
              <a:rPr lang="zh-CN" altLang="en-US" smtClean="0"/>
              <a:pPr/>
              <a:t>2018/7/18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347213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6" y="4406907"/>
            <a:ext cx="10365899"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336"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CF3D908-6DDF-4BBA-A625-8B055FA29321}" type="datetimeFigureOut">
              <a:rPr lang="zh-CN" altLang="en-US" smtClean="0"/>
              <a:pPr/>
              <a:t>2018/7/18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240216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3012" y="1600206"/>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3863" y="1600206"/>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CF3D908-6DDF-4BBA-A625-8B055FA29321}" type="datetimeFigureOut">
              <a:rPr lang="zh-CN" altLang="en-US" smtClean="0"/>
              <a:pPr/>
              <a:t>2018/7/18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1864370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982" y="1535113"/>
            <a:ext cx="53904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4982" y="2174875"/>
            <a:ext cx="53904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CF3D908-6DDF-4BBA-A625-8B055FA29321}" type="datetimeFigureOut">
              <a:rPr lang="zh-CN" altLang="en-US" smtClean="0"/>
              <a:pPr/>
              <a:t>2018/7/18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4040621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CF3D908-6DDF-4BBA-A625-8B055FA29321}" type="datetimeFigureOut">
              <a:rPr lang="zh-CN" altLang="en-US" smtClean="0"/>
              <a:pPr/>
              <a:t>2018/7/18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2626146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CF3D908-6DDF-4BBA-A625-8B055FA29321}" type="datetimeFigureOut">
              <a:rPr lang="zh-CN" altLang="en-US" smtClean="0"/>
              <a:pPr/>
              <a:t>2018/7/18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161304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62" y="273050"/>
            <a:ext cx="4012129"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975" y="273057"/>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762" y="1435103"/>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CF3D908-6DDF-4BBA-A625-8B055FA29321}" type="datetimeFigureOut">
              <a:rPr lang="zh-CN" altLang="en-US" smtClean="0"/>
              <a:pPr/>
              <a:t>2018/7/18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14269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1" y="4800600"/>
            <a:ext cx="731710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341"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1"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CF3D908-6DDF-4BBA-A625-8B055FA29321}" type="datetimeFigureOut">
              <a:rPr lang="zh-CN" altLang="en-US" smtClean="0"/>
              <a:pPr/>
              <a:t>2018/7/18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1828186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ED2D3"/>
            </a:gs>
            <a:gs pos="100000">
              <a:srgbClr val="F8F8F8"/>
            </a:gs>
            <a:gs pos="36000">
              <a:srgbClr val="E9EAEB"/>
            </a:gs>
          </a:gsLst>
          <a:lin ang="16200000" scaled="0"/>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759" y="1600206"/>
            <a:ext cx="10975658"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760" y="6356357"/>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3D908-6DDF-4BBA-A625-8B055FA29321}" type="datetimeFigureOut">
              <a:rPr lang="zh-CN" altLang="en-US" smtClean="0"/>
              <a:pPr/>
              <a:t>2018/7/18</a:t>
            </a:fld>
            <a:endParaRPr lang="zh-CN" altLang="en-US"/>
          </a:p>
        </p:txBody>
      </p:sp>
      <p:sp>
        <p:nvSpPr>
          <p:cNvPr id="5" name="页脚占位符 4"/>
          <p:cNvSpPr>
            <a:spLocks noGrp="1"/>
          </p:cNvSpPr>
          <p:nvPr>
            <p:ph type="ftr" sz="quarter" idx="3"/>
          </p:nvPr>
        </p:nvSpPr>
        <p:spPr>
          <a:xfrm>
            <a:off x="4166685" y="6356357"/>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7"/>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76F36-0A72-4476-A090-4AE50C9B2C7B}" type="slidenum">
              <a:rPr lang="zh-CN" altLang="en-US" smtClean="0"/>
              <a:pPr/>
              <a:t>‹#›</a:t>
            </a:fld>
            <a:endParaRPr lang="zh-CN" altLang="en-US"/>
          </a:p>
        </p:txBody>
      </p:sp>
    </p:spTree>
    <p:extLst>
      <p:ext uri="{BB962C8B-B14F-4D97-AF65-F5344CB8AC3E}">
        <p14:creationId xmlns:p14="http://schemas.microsoft.com/office/powerpoint/2010/main" val="2535588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jpeg"/><Relationship Id="rId5" Type="http://schemas.openxmlformats.org/officeDocument/2006/relationships/image" Target="../media/image2.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emf"/></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6.png"/><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g"/><Relationship Id="rId3" Type="http://schemas.openxmlformats.org/officeDocument/2006/relationships/image" Target="../media/image6.png"/><Relationship Id="rId7" Type="http://schemas.openxmlformats.org/officeDocument/2006/relationships/image" Target="../media/image31.png"/><Relationship Id="rId12"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jpg"/><Relationship Id="rId5" Type="http://schemas.openxmlformats.org/officeDocument/2006/relationships/image" Target="../media/image29.png"/><Relationship Id="rId15" Type="http://schemas.openxmlformats.org/officeDocument/2006/relationships/image" Target="../media/image39.jp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png"/><Relationship Id="rId1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BEBA8EAE-BF5A-486C-A8C5-ECC9F3942E4B}">
                <a14:imgProps xmlns:a14="http://schemas.microsoft.com/office/drawing/2010/main">
                  <a14:imgLayer r:embed="rId4">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3" name="Picture 3" descr="C:\Users\Administrator\Desktop\PSD187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5" y="3109075"/>
            <a:ext cx="12307641" cy="16160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istrator\Desktop\SW (58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458" y="287868"/>
            <a:ext cx="9267365" cy="4149244"/>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p:cNvSpPr/>
          <p:nvPr/>
        </p:nvSpPr>
        <p:spPr>
          <a:xfrm>
            <a:off x="-50416" y="4014576"/>
            <a:ext cx="12245591" cy="2940894"/>
          </a:xfrm>
          <a:prstGeom prst="rect">
            <a:avLst/>
          </a:prstGeom>
          <a:blipFill>
            <a:blip r:embed="rId7" cstate="print">
              <a:extLst>
                <a:ext uri="{BEBA8EAE-BF5A-486C-A8C5-ECC9F3942E4B}">
                  <a14:imgProps xmlns:a14="http://schemas.microsoft.com/office/drawing/2010/main">
                    <a14:imgLayer r:embed="rId8">
                      <a14:imgEffect>
                        <a14:saturation sat="0"/>
                      </a14:imgEffect>
                    </a14:imgLayer>
                  </a14:imgProps>
                </a:ext>
              </a:extLst>
            </a:blip>
            <a:srcRect/>
            <a:stretch>
              <a:fillRect t="-67119" b="-67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Rectangle 5"/>
          <p:cNvSpPr>
            <a:spLocks noChangeArrowheads="1"/>
          </p:cNvSpPr>
          <p:nvPr/>
        </p:nvSpPr>
        <p:spPr bwMode="auto">
          <a:xfrm>
            <a:off x="-27324" y="3933056"/>
            <a:ext cx="7277040" cy="81520"/>
          </a:xfrm>
          <a:prstGeom prst="rect">
            <a:avLst/>
          </a:prstGeom>
          <a:solidFill>
            <a:srgbClr val="92D05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Rectangle 7"/>
          <p:cNvSpPr>
            <a:spLocks noChangeArrowheads="1"/>
          </p:cNvSpPr>
          <p:nvPr/>
        </p:nvSpPr>
        <p:spPr bwMode="auto">
          <a:xfrm>
            <a:off x="8421268" y="3933056"/>
            <a:ext cx="1265144" cy="8152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2" name="Rectangle 8"/>
          <p:cNvSpPr>
            <a:spLocks noChangeArrowheads="1"/>
          </p:cNvSpPr>
          <p:nvPr/>
        </p:nvSpPr>
        <p:spPr bwMode="auto">
          <a:xfrm>
            <a:off x="9686418" y="3933056"/>
            <a:ext cx="1266711" cy="81520"/>
          </a:xfrm>
          <a:prstGeom prst="rect">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Rectangle 9"/>
          <p:cNvSpPr>
            <a:spLocks noChangeArrowheads="1"/>
          </p:cNvSpPr>
          <p:nvPr/>
        </p:nvSpPr>
        <p:spPr bwMode="auto">
          <a:xfrm>
            <a:off x="10953123" y="3933056"/>
            <a:ext cx="1265144" cy="81520"/>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Rectangle 6"/>
          <p:cNvSpPr>
            <a:spLocks noChangeArrowheads="1"/>
          </p:cNvSpPr>
          <p:nvPr/>
        </p:nvSpPr>
        <p:spPr bwMode="auto">
          <a:xfrm>
            <a:off x="7207146" y="3933056"/>
            <a:ext cx="1266711" cy="81520"/>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pic>
        <p:nvPicPr>
          <p:cNvPr id="34" name="Picture 2" descr="C:\Users\Administrator\Desktop\PSD187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78500" y="173359"/>
            <a:ext cx="4104456" cy="4378262"/>
          </a:xfrm>
          <a:prstGeom prst="rect">
            <a:avLst/>
          </a:prstGeom>
          <a:noFill/>
          <a:extLst>
            <a:ext uri="{909E8E84-426E-40DD-AFC4-6F175D3DCCD1}">
              <a14:hiddenFill xmlns:a14="http://schemas.microsoft.com/office/drawing/2010/main">
                <a:solidFill>
                  <a:srgbClr val="FFFFFF"/>
                </a:solidFill>
              </a14:hiddenFill>
            </a:ext>
          </a:extLst>
        </p:spPr>
      </p:pic>
      <p:sp>
        <p:nvSpPr>
          <p:cNvPr id="15" name="직사각형 14">
            <a:extLst>
              <a:ext uri="{FF2B5EF4-FFF2-40B4-BE49-F238E27FC236}">
                <a16:creationId xmlns:a16="http://schemas.microsoft.com/office/drawing/2014/main" id="{F229C39F-E19B-40A1-8311-A9D8D608C090}"/>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16" name="图片 15" descr="最新泉州LOGO透明底.png">
            <a:extLst>
              <a:ext uri="{FF2B5EF4-FFF2-40B4-BE49-F238E27FC236}">
                <a16:creationId xmlns:a16="http://schemas.microsoft.com/office/drawing/2014/main" id="{14D3A9C7-46EE-4A1D-ABCD-740C22DA8DF0}"/>
              </a:ext>
            </a:extLst>
          </p:cNvPr>
          <p:cNvPicPr>
            <a:picLocks noChangeAspect="1"/>
          </p:cNvPicPr>
          <p:nvPr/>
        </p:nvPicPr>
        <p:blipFill>
          <a:blip r:embed="rId10" cstate="print"/>
          <a:stretch>
            <a:fillRect/>
          </a:stretch>
        </p:blipFill>
        <p:spPr>
          <a:xfrm>
            <a:off x="7514195" y="0"/>
            <a:ext cx="4468761" cy="730272"/>
          </a:xfrm>
          <a:prstGeom prst="rect">
            <a:avLst/>
          </a:prstGeom>
        </p:spPr>
      </p:pic>
      <p:sp>
        <p:nvSpPr>
          <p:cNvPr id="17" name="직사각형 14">
            <a:extLst>
              <a:ext uri="{FF2B5EF4-FFF2-40B4-BE49-F238E27FC236}">
                <a16:creationId xmlns:a16="http://schemas.microsoft.com/office/drawing/2014/main" id="{7A9DEA9C-2CEF-4D79-8FAC-0F9B0CD0D0EA}"/>
              </a:ext>
            </a:extLst>
          </p:cNvPr>
          <p:cNvSpPr>
            <a:spLocks noChangeArrowheads="1"/>
          </p:cNvSpPr>
          <p:nvPr/>
        </p:nvSpPr>
        <p:spPr bwMode="auto">
          <a:xfrm>
            <a:off x="5665539" y="649676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pic>
        <p:nvPicPr>
          <p:cNvPr id="18" name="Picture 2" descr="https://mmbiz.qlogo.cn/mmbiz/D8MgQWepIjPYJnxDLHHQVicds4icfPRISxIjqmyPUSFzrwhsKgeOO4boFOh7iaibLk29rdGYgiaZgy0djphficMYAt9w/0">
            <a:extLst>
              <a:ext uri="{FF2B5EF4-FFF2-40B4-BE49-F238E27FC236}">
                <a16:creationId xmlns:a16="http://schemas.microsoft.com/office/drawing/2014/main" id="{DB027389-EBEB-4734-A8E3-B5B924938B7D}"/>
              </a:ext>
            </a:extLst>
          </p:cNvPr>
          <p:cNvPicPr>
            <a:picLocks noChangeAspect="1" noChangeArrowheads="1"/>
          </p:cNvPicPr>
          <p:nvPr/>
        </p:nvPicPr>
        <p:blipFill>
          <a:blip r:embed="rId11"/>
          <a:srcRect/>
          <a:stretch>
            <a:fillRect/>
          </a:stretch>
        </p:blipFill>
        <p:spPr bwMode="auto">
          <a:xfrm>
            <a:off x="-23093" y="5807018"/>
            <a:ext cx="1150374" cy="1150374"/>
          </a:xfrm>
          <a:prstGeom prst="rect">
            <a:avLst/>
          </a:prstGeom>
          <a:noFill/>
        </p:spPr>
      </p:pic>
      <p:sp>
        <p:nvSpPr>
          <p:cNvPr id="19" name="TextBox 11">
            <a:extLst>
              <a:ext uri="{FF2B5EF4-FFF2-40B4-BE49-F238E27FC236}">
                <a16:creationId xmlns:a16="http://schemas.microsoft.com/office/drawing/2014/main" id="{D42E3981-8935-4E0E-AE7A-3A7E1DB1D43C}"/>
              </a:ext>
            </a:extLst>
          </p:cNvPr>
          <p:cNvSpPr txBox="1">
            <a:spLocks noChangeArrowheads="1"/>
          </p:cNvSpPr>
          <p:nvPr/>
        </p:nvSpPr>
        <p:spPr bwMode="auto">
          <a:xfrm>
            <a:off x="2497187" y="4076163"/>
            <a:ext cx="7200799" cy="584775"/>
          </a:xfrm>
          <a:prstGeom prst="rect">
            <a:avLst/>
          </a:prstGeom>
          <a:noFill/>
          <a:ln w="9525">
            <a:noFill/>
            <a:miter lim="800000"/>
            <a:headEnd/>
            <a:tailEnd/>
          </a:ln>
        </p:spPr>
        <p:txBody>
          <a:bodyPr wrap="square">
            <a:spAutoFit/>
          </a:bodyPr>
          <a:lstStyle/>
          <a:p>
            <a:r>
              <a:rPr lang="zh-CN" altLang="en-US" sz="3200" b="1" dirty="0">
                <a:solidFill>
                  <a:srgbClr val="FFFFFF"/>
                </a:solidFill>
                <a:latin typeface="微软雅黑" pitchFamily="34" charset="-122"/>
                <a:ea typeface="微软雅黑" pitchFamily="34" charset="-122"/>
              </a:rPr>
              <a:t>国内纺织品化学物质管控现状及趋势</a:t>
            </a:r>
          </a:p>
        </p:txBody>
      </p:sp>
      <p:sp>
        <p:nvSpPr>
          <p:cNvPr id="2" name="文本框 1">
            <a:extLst>
              <a:ext uri="{FF2B5EF4-FFF2-40B4-BE49-F238E27FC236}">
                <a16:creationId xmlns:a16="http://schemas.microsoft.com/office/drawing/2014/main" id="{B3C673F1-BE22-48C7-9E7E-53B78FD515D5}"/>
              </a:ext>
            </a:extLst>
          </p:cNvPr>
          <p:cNvSpPr txBox="1"/>
          <p:nvPr/>
        </p:nvSpPr>
        <p:spPr>
          <a:xfrm>
            <a:off x="8000017" y="5438714"/>
            <a:ext cx="4639512" cy="369332"/>
          </a:xfrm>
          <a:prstGeom prst="rect">
            <a:avLst/>
          </a:prstGeom>
          <a:noFill/>
        </p:spPr>
        <p:txBody>
          <a:bodyPr wrap="squar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中纺联检测中心：张盛源</a:t>
            </a:r>
          </a:p>
        </p:txBody>
      </p:sp>
    </p:spTree>
    <p:extLst>
      <p:ext uri="{BB962C8B-B14F-4D97-AF65-F5344CB8AC3E}">
        <p14:creationId xmlns:p14="http://schemas.microsoft.com/office/powerpoint/2010/main" val="378456167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0-#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0-#ppt_w/2"/>
                                          </p:val>
                                        </p:tav>
                                        <p:tav tm="100000">
                                          <p:val>
                                            <p:strVal val="#ppt_x"/>
                                          </p:val>
                                        </p:tav>
                                      </p:tavLst>
                                    </p:anim>
                                    <p:anim calcmode="lin" valueType="num">
                                      <p:cBhvr additive="base">
                                        <p:cTn id="20" dur="500" fill="hold"/>
                                        <p:tgtEl>
                                          <p:spTgt spid="4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0-#ppt_w/2"/>
                                          </p:val>
                                        </p:tav>
                                        <p:tav tm="100000">
                                          <p:val>
                                            <p:strVal val="#ppt_x"/>
                                          </p:val>
                                        </p:tav>
                                      </p:tavLst>
                                    </p:anim>
                                    <p:anim calcmode="lin" valueType="num">
                                      <p:cBhvr additive="base">
                                        <p:cTn id="24" dur="500" fill="hold"/>
                                        <p:tgtEl>
                                          <p:spTgt spid="44"/>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1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cxnSp>
        <p:nvCxnSpPr>
          <p:cNvPr id="69" name="直接连接符 68">
            <a:extLst>
              <a:ext uri="{FF2B5EF4-FFF2-40B4-BE49-F238E27FC236}">
                <a16:creationId xmlns:a16="http://schemas.microsoft.com/office/drawing/2014/main" id="{A4E7B192-F221-4134-B2EE-50E656201A4C}"/>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6" name="内容占位符 2">
            <a:extLst>
              <a:ext uri="{FF2B5EF4-FFF2-40B4-BE49-F238E27FC236}">
                <a16:creationId xmlns:a16="http://schemas.microsoft.com/office/drawing/2014/main" id="{DB8E5816-A4B9-4F89-82A3-D2D59D05E85A}"/>
              </a:ext>
            </a:extLst>
          </p:cNvPr>
          <p:cNvSpPr txBox="1">
            <a:spLocks/>
          </p:cNvSpPr>
          <p:nvPr/>
        </p:nvSpPr>
        <p:spPr>
          <a:xfrm>
            <a:off x="552971" y="1498471"/>
            <a:ext cx="9649072" cy="439261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kumimoji="1" lang="zh-CN" altLang="en-US" b="1" dirty="0">
                <a:latin typeface="微软雅黑" panose="020B0503020204020204" pitchFamily="34" charset="-122"/>
                <a:ea typeface="微软雅黑" panose="020B0503020204020204" pitchFamily="34" charset="-122"/>
              </a:rPr>
              <a:t>化学品管理认证的工厂的</a:t>
            </a:r>
            <a:r>
              <a:rPr kumimoji="1" lang="en-US" altLang="en-US" b="1" dirty="0" err="1">
                <a:latin typeface="微软雅黑" panose="020B0503020204020204" pitchFamily="34" charset="-122"/>
                <a:ea typeface="微软雅黑" panose="020B0503020204020204" pitchFamily="34" charset="-122"/>
              </a:rPr>
              <a:t>优势</a:t>
            </a:r>
            <a:r>
              <a:rPr kumimoji="1" lang="en-US" altLang="en-US" b="1" dirty="0">
                <a:latin typeface="微软雅黑" panose="020B0503020204020204" pitchFamily="34" charset="-122"/>
                <a:ea typeface="微软雅黑" panose="020B0503020204020204" pitchFamily="34" charset="-122"/>
              </a:rPr>
              <a:t>：</a:t>
            </a:r>
          </a:p>
          <a:p>
            <a:pPr>
              <a:lnSpc>
                <a:spcPct val="150000"/>
              </a:lnSpc>
            </a:pPr>
            <a:endParaRPr kumimoji="1" lang="en-US" altLang="zh-CN" sz="2000" dirty="0">
              <a:latin typeface="微软雅黑" panose="020B0503020204020204" pitchFamily="34" charset="-122"/>
              <a:ea typeface="微软雅黑" panose="020B0503020204020204" pitchFamily="34" charset="-122"/>
            </a:endParaRPr>
          </a:p>
          <a:p>
            <a:pPr algn="just">
              <a:buFont typeface="Wingdings" panose="05000000000000000000" pitchFamily="2" charset="2"/>
              <a:buChar char="ü"/>
            </a:pPr>
            <a:r>
              <a:rPr kumimoji="1" lang="zh-CN" altLang="en-US" sz="2000" dirty="0">
                <a:latin typeface="微软雅黑" panose="020B0503020204020204" pitchFamily="34" charset="-122"/>
                <a:ea typeface="微软雅黑" panose="020B0503020204020204" pitchFamily="34" charset="-122"/>
              </a:rPr>
              <a:t>认证会员采购保证只会向有认证的工厂</a:t>
            </a:r>
            <a:r>
              <a:rPr kumimoji="1" lang="zh-CN" altLang="en-US" sz="2000" dirty="0">
                <a:solidFill>
                  <a:srgbClr val="FF0000"/>
                </a:solidFill>
                <a:latin typeface="微软雅黑" panose="020B0503020204020204" pitchFamily="34" charset="-122"/>
                <a:ea typeface="微软雅黑" panose="020B0503020204020204" pitchFamily="34" charset="-122"/>
              </a:rPr>
              <a:t>购买原料</a:t>
            </a:r>
            <a:r>
              <a:rPr kumimoji="1" lang="zh-CN" altLang="en-US" sz="2000" dirty="0">
                <a:latin typeface="微软雅黑" panose="020B0503020204020204" pitchFamily="34" charset="-122"/>
                <a:ea typeface="微软雅黑" panose="020B0503020204020204" pitchFamily="34" charset="-122"/>
              </a:rPr>
              <a:t>；</a:t>
            </a:r>
            <a:endParaRPr kumimoji="1" lang="en-US" altLang="zh-CN" sz="2000" dirty="0">
              <a:latin typeface="微软雅黑" panose="020B0503020204020204" pitchFamily="34" charset="-122"/>
              <a:ea typeface="微软雅黑" panose="020B0503020204020204" pitchFamily="34" charset="-122"/>
            </a:endParaRPr>
          </a:p>
          <a:p>
            <a:pPr algn="just">
              <a:buFont typeface="Wingdings" panose="05000000000000000000" pitchFamily="2" charset="2"/>
              <a:buChar char="ü"/>
            </a:pPr>
            <a:endParaRPr kumimoji="1" lang="en-US" altLang="zh-CN" sz="2000" dirty="0">
              <a:latin typeface="微软雅黑" panose="020B0503020204020204" pitchFamily="34" charset="-122"/>
              <a:ea typeface="微软雅黑" panose="020B0503020204020204" pitchFamily="34" charset="-122"/>
            </a:endParaRPr>
          </a:p>
          <a:p>
            <a:pPr algn="just">
              <a:buFont typeface="Wingdings" panose="05000000000000000000" pitchFamily="2" charset="2"/>
              <a:buChar char="ü"/>
            </a:pPr>
            <a:r>
              <a:rPr kumimoji="1" lang="zh-CN" altLang="en-US" sz="2000" dirty="0">
                <a:latin typeface="微软雅黑" panose="020B0503020204020204" pitchFamily="34" charset="-122"/>
                <a:ea typeface="微软雅黑" panose="020B0503020204020204" pitchFamily="34" charset="-122"/>
              </a:rPr>
              <a:t>工厂</a:t>
            </a:r>
            <a:r>
              <a:rPr kumimoji="1" lang="zh-CN" altLang="en-US" sz="2000" dirty="0">
                <a:solidFill>
                  <a:srgbClr val="FF0000"/>
                </a:solidFill>
                <a:latin typeface="微软雅黑" panose="020B0503020204020204" pitchFamily="34" charset="-122"/>
                <a:ea typeface="微软雅黑" panose="020B0503020204020204" pitchFamily="34" charset="-122"/>
              </a:rPr>
              <a:t>信誉提高</a:t>
            </a:r>
            <a:r>
              <a:rPr kumimoji="1" lang="zh-CN" altLang="en-US" sz="2000" dirty="0">
                <a:latin typeface="微软雅黑" panose="020B0503020204020204" pitchFamily="34" charset="-122"/>
                <a:ea typeface="微软雅黑" panose="020B0503020204020204" pitchFamily="34" charset="-122"/>
              </a:rPr>
              <a:t>，从而赢得更多买家；</a:t>
            </a:r>
            <a:endParaRPr kumimoji="1" lang="en-US" altLang="zh-CN" sz="2000" dirty="0">
              <a:latin typeface="微软雅黑" panose="020B0503020204020204" pitchFamily="34" charset="-122"/>
              <a:ea typeface="微软雅黑" panose="020B0503020204020204" pitchFamily="34" charset="-122"/>
            </a:endParaRPr>
          </a:p>
          <a:p>
            <a:pPr algn="just">
              <a:buFont typeface="Wingdings" panose="05000000000000000000" pitchFamily="2" charset="2"/>
              <a:buChar char="ü"/>
            </a:pPr>
            <a:endParaRPr kumimoji="1" lang="en-US" altLang="zh-CN" sz="2000" dirty="0">
              <a:solidFill>
                <a:srgbClr val="FF0000"/>
              </a:solidFill>
              <a:latin typeface="微软雅黑" panose="020B0503020204020204" pitchFamily="34" charset="-122"/>
              <a:ea typeface="微软雅黑" panose="020B0503020204020204" pitchFamily="34" charset="-122"/>
            </a:endParaRPr>
          </a:p>
          <a:p>
            <a:pPr algn="just">
              <a:buFont typeface="Wingdings" panose="05000000000000000000" pitchFamily="2" charset="2"/>
              <a:buChar char="ü"/>
            </a:pPr>
            <a:r>
              <a:rPr kumimoji="1" lang="zh-CN" altLang="en-US" sz="2000" dirty="0">
                <a:solidFill>
                  <a:srgbClr val="FF0000"/>
                </a:solidFill>
                <a:latin typeface="微软雅黑" panose="020B0503020204020204" pitchFamily="34" charset="-122"/>
                <a:ea typeface="微软雅黑" panose="020B0503020204020204" pitchFamily="34" charset="-122"/>
              </a:rPr>
              <a:t>符合</a:t>
            </a:r>
            <a:r>
              <a:rPr kumimoji="1" lang="zh-CN" altLang="en-US" sz="2000" dirty="0">
                <a:latin typeface="微软雅黑" panose="020B0503020204020204" pitchFamily="34" charset="-122"/>
                <a:ea typeface="微软雅黑" panose="020B0503020204020204" pitchFamily="34" charset="-122"/>
              </a:rPr>
              <a:t>中国政府治理空气污染和水污染的</a:t>
            </a:r>
            <a:r>
              <a:rPr kumimoji="1" lang="zh-CN" altLang="en-US" sz="2000" dirty="0">
                <a:solidFill>
                  <a:srgbClr val="FF0000"/>
                </a:solidFill>
                <a:latin typeface="微软雅黑" panose="020B0503020204020204" pitchFamily="34" charset="-122"/>
                <a:ea typeface="微软雅黑" panose="020B0503020204020204" pitchFamily="34" charset="-122"/>
              </a:rPr>
              <a:t>形势</a:t>
            </a:r>
            <a:r>
              <a:rPr kumimoji="1" lang="zh-CN" altLang="en-US" sz="2000" dirty="0">
                <a:latin typeface="微软雅黑" panose="020B0503020204020204" pitchFamily="34" charset="-122"/>
                <a:ea typeface="微软雅黑" panose="020B0503020204020204" pitchFamily="34" charset="-122"/>
              </a:rPr>
              <a:t>；</a:t>
            </a:r>
            <a:endParaRPr kumimoji="1" lang="en-US" altLang="zh-CN" sz="2000" dirty="0">
              <a:latin typeface="微软雅黑" panose="020B0503020204020204" pitchFamily="34" charset="-122"/>
              <a:ea typeface="微软雅黑" panose="020B0503020204020204" pitchFamily="34" charset="-122"/>
            </a:endParaRPr>
          </a:p>
          <a:p>
            <a:pPr algn="just">
              <a:buFont typeface="Wingdings" panose="05000000000000000000" pitchFamily="2" charset="2"/>
              <a:buChar char="ü"/>
            </a:pPr>
            <a:endParaRPr kumimoji="1" lang="en-US" altLang="zh-CN" sz="2000" dirty="0">
              <a:latin typeface="微软雅黑" panose="020B0503020204020204" pitchFamily="34" charset="-122"/>
              <a:ea typeface="微软雅黑" panose="020B0503020204020204" pitchFamily="34" charset="-122"/>
            </a:endParaRPr>
          </a:p>
          <a:p>
            <a:pPr algn="just">
              <a:buFont typeface="Wingdings" panose="05000000000000000000" pitchFamily="2" charset="2"/>
              <a:buChar char="ü"/>
            </a:pPr>
            <a:r>
              <a:rPr kumimoji="1" lang="zh-CN" altLang="en-US" sz="2000" dirty="0">
                <a:latin typeface="微软雅黑" panose="020B0503020204020204" pitchFamily="34" charset="-122"/>
                <a:ea typeface="微软雅黑" panose="020B0503020204020204" pitchFamily="34" charset="-122"/>
              </a:rPr>
              <a:t>一些工艺流程可以循环使用原辅材料，</a:t>
            </a:r>
            <a:r>
              <a:rPr kumimoji="1" lang="zh-CN" altLang="en-US" sz="2000" dirty="0">
                <a:solidFill>
                  <a:srgbClr val="FF0000"/>
                </a:solidFill>
                <a:latin typeface="微软雅黑" panose="020B0503020204020204" pitchFamily="34" charset="-122"/>
                <a:ea typeface="微软雅黑" panose="020B0503020204020204" pitchFamily="34" charset="-122"/>
              </a:rPr>
              <a:t>节约成本</a:t>
            </a:r>
            <a:r>
              <a:rPr kumimoji="1" lang="zh-CN" altLang="en-US" sz="2000" dirty="0">
                <a:latin typeface="微软雅黑" panose="020B0503020204020204" pitchFamily="34" charset="-122"/>
                <a:ea typeface="微软雅黑" panose="020B0503020204020204" pitchFamily="34" charset="-122"/>
              </a:rPr>
              <a:t>。</a:t>
            </a:r>
            <a:endParaRPr kumimoji="1" lang="en-US" altLang="zh-CN" sz="2000" dirty="0">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kumimoji="1" lang="zh-CN" altLang="en-US" dirty="0"/>
          </a:p>
        </p:txBody>
      </p:sp>
      <p:pic>
        <p:nvPicPr>
          <p:cNvPr id="48" name="Picture 3">
            <a:extLst>
              <a:ext uri="{FF2B5EF4-FFF2-40B4-BE49-F238E27FC236}">
                <a16:creationId xmlns:a16="http://schemas.microsoft.com/office/drawing/2014/main" id="{EF7E716B-9C4C-46C0-93B1-F1DFB491E8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3771" y="3344879"/>
            <a:ext cx="3251043" cy="23966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87408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3" name="文本框 2">
            <a:extLst>
              <a:ext uri="{FF2B5EF4-FFF2-40B4-BE49-F238E27FC236}">
                <a16:creationId xmlns:a16="http://schemas.microsoft.com/office/drawing/2014/main" id="{9EE24A2F-BA6D-48D1-ABB5-62D28E15B2C5}"/>
              </a:ext>
            </a:extLst>
          </p:cNvPr>
          <p:cNvSpPr txBox="1"/>
          <p:nvPr/>
        </p:nvSpPr>
        <p:spPr>
          <a:xfrm>
            <a:off x="624979" y="836712"/>
            <a:ext cx="6048672" cy="369332"/>
          </a:xfrm>
          <a:prstGeom prst="rect">
            <a:avLst/>
          </a:prstGeom>
          <a:noFill/>
        </p:spPr>
        <p:txBody>
          <a:bodyPr wrap="square" rtlCol="0">
            <a:spAutoFit/>
          </a:bodyPr>
          <a:lstStyle/>
          <a:p>
            <a:r>
              <a:rPr lang="zh-CN" altLang="en-US" b="1" dirty="0"/>
              <a:t>生产过程容易被忽略的化学物质来源</a:t>
            </a:r>
          </a:p>
        </p:txBody>
      </p:sp>
      <p:cxnSp>
        <p:nvCxnSpPr>
          <p:cNvPr id="69" name="直接连接符 68">
            <a:extLst>
              <a:ext uri="{FF2B5EF4-FFF2-40B4-BE49-F238E27FC236}">
                <a16:creationId xmlns:a16="http://schemas.microsoft.com/office/drawing/2014/main" id="{A4E7B192-F221-4134-B2EE-50E656201A4C}"/>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Rectangle 3">
            <a:extLst>
              <a:ext uri="{FF2B5EF4-FFF2-40B4-BE49-F238E27FC236}">
                <a16:creationId xmlns:a16="http://schemas.microsoft.com/office/drawing/2014/main" id="{9496BF37-6644-4E9D-B866-6DC39B0DADCA}"/>
              </a:ext>
            </a:extLst>
          </p:cNvPr>
          <p:cNvSpPr>
            <a:spLocks noChangeArrowheads="1"/>
          </p:cNvSpPr>
          <p:nvPr/>
        </p:nvSpPr>
        <p:spPr bwMode="auto">
          <a:xfrm rot="2700000">
            <a:off x="4433763" y="2545233"/>
            <a:ext cx="2743200" cy="2743200"/>
          </a:xfrm>
          <a:prstGeom prst="rect">
            <a:avLst/>
          </a:prstGeom>
          <a:solidFill>
            <a:srgbClr val="C0C0C0"/>
          </a:solidFill>
          <a:ln w="25400">
            <a:solidFill>
              <a:srgbClr val="808080"/>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Text Box 12">
            <a:extLst>
              <a:ext uri="{FF2B5EF4-FFF2-40B4-BE49-F238E27FC236}">
                <a16:creationId xmlns:a16="http://schemas.microsoft.com/office/drawing/2014/main" id="{B8F9820D-2E8B-4EA4-A102-D7D3131C0A76}"/>
              </a:ext>
            </a:extLst>
          </p:cNvPr>
          <p:cNvSpPr txBox="1">
            <a:spLocks noChangeArrowheads="1"/>
          </p:cNvSpPr>
          <p:nvPr/>
        </p:nvSpPr>
        <p:spPr bwMode="black">
          <a:xfrm>
            <a:off x="6553076" y="5059704"/>
            <a:ext cx="3200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dirty="0">
                <a:solidFill>
                  <a:srgbClr val="000000"/>
                </a:solidFill>
                <a:cs typeface="Arial" panose="020B0604020202020204" pitchFamily="34" charset="0"/>
              </a:rPr>
              <a:t>可能的成分：引发剂（如</a:t>
            </a:r>
            <a:r>
              <a:rPr lang="en-US" altLang="zh-CN" sz="1200" dirty="0">
                <a:solidFill>
                  <a:srgbClr val="FF0000"/>
                </a:solidFill>
                <a:cs typeface="Arial" panose="020B0604020202020204" pitchFamily="34" charset="0"/>
              </a:rPr>
              <a:t>DCP</a:t>
            </a:r>
            <a:r>
              <a:rPr lang="zh-CN" altLang="en-US" sz="1200" dirty="0">
                <a:solidFill>
                  <a:srgbClr val="000000"/>
                </a:solidFill>
                <a:cs typeface="Arial" panose="020B0604020202020204" pitchFamily="34" charset="0"/>
              </a:rPr>
              <a:t>）、增粘剂、稀释剂、稳定剂（如</a:t>
            </a:r>
            <a:r>
              <a:rPr lang="en-US" altLang="zh-CN" sz="1200" dirty="0">
                <a:solidFill>
                  <a:srgbClr val="FF0000"/>
                </a:solidFill>
                <a:cs typeface="Arial" panose="020B0604020202020204" pitchFamily="34" charset="0"/>
              </a:rPr>
              <a:t>NP</a:t>
            </a:r>
            <a:r>
              <a:rPr lang="zh-CN" altLang="en-US" sz="1200" dirty="0">
                <a:solidFill>
                  <a:srgbClr val="FF0000"/>
                </a:solidFill>
                <a:cs typeface="Arial" panose="020B0604020202020204" pitchFamily="34" charset="0"/>
              </a:rPr>
              <a:t>、</a:t>
            </a:r>
            <a:r>
              <a:rPr lang="en-US" altLang="zh-CN" sz="1200" dirty="0">
                <a:solidFill>
                  <a:srgbClr val="FF0000"/>
                </a:solidFill>
                <a:cs typeface="Arial" panose="020B0604020202020204" pitchFamily="34" charset="0"/>
              </a:rPr>
              <a:t>OTC</a:t>
            </a:r>
            <a:r>
              <a:rPr lang="zh-CN" altLang="en-US" sz="1200" dirty="0">
                <a:solidFill>
                  <a:srgbClr val="FF0000"/>
                </a:solidFill>
                <a:cs typeface="Arial" panose="020B0604020202020204" pitchFamily="34" charset="0"/>
              </a:rPr>
              <a:t>、重金属</a:t>
            </a:r>
            <a:r>
              <a:rPr lang="zh-CN" altLang="en-US" sz="1200" dirty="0">
                <a:solidFill>
                  <a:srgbClr val="000000"/>
                </a:solidFill>
                <a:cs typeface="Arial" panose="020B0604020202020204" pitchFamily="34" charset="0"/>
              </a:rPr>
              <a:t>）、防沉淀剂、分散剂（如</a:t>
            </a:r>
            <a:r>
              <a:rPr lang="en-US" altLang="zh-CN" sz="1200" dirty="0">
                <a:solidFill>
                  <a:srgbClr val="000000"/>
                </a:solidFill>
                <a:cs typeface="Arial" panose="020B0604020202020204" pitchFamily="34" charset="0"/>
              </a:rPr>
              <a:t>NPEO</a:t>
            </a:r>
            <a:r>
              <a:rPr lang="zh-CN" altLang="en-US" sz="1200" dirty="0">
                <a:solidFill>
                  <a:srgbClr val="000000"/>
                </a:solidFill>
                <a:cs typeface="Arial" panose="020B0604020202020204" pitchFamily="34" charset="0"/>
              </a:rPr>
              <a:t>）</a:t>
            </a:r>
            <a:r>
              <a:rPr lang="en-US" altLang="zh-CN" sz="1200" dirty="0">
                <a:solidFill>
                  <a:srgbClr val="000000"/>
                </a:solidFill>
                <a:cs typeface="Arial" panose="020B0604020202020204" pitchFamily="34" charset="0"/>
              </a:rPr>
              <a:t>……</a:t>
            </a:r>
          </a:p>
          <a:p>
            <a:r>
              <a:rPr lang="zh-CN" altLang="en-US" sz="1200" dirty="0">
                <a:solidFill>
                  <a:srgbClr val="000000"/>
                </a:solidFill>
                <a:cs typeface="Arial" panose="020B0604020202020204" pitchFamily="34" charset="0"/>
              </a:rPr>
              <a:t>可能带来的污染物：</a:t>
            </a:r>
            <a:r>
              <a:rPr lang="zh-CN" altLang="en-US" sz="1200" dirty="0">
                <a:solidFill>
                  <a:srgbClr val="FF0000"/>
                </a:solidFill>
                <a:cs typeface="Arial" panose="020B0604020202020204" pitchFamily="34" charset="0"/>
              </a:rPr>
              <a:t>苯乙酮、</a:t>
            </a:r>
            <a:r>
              <a:rPr lang="en-US" altLang="zh-CN" sz="1200" dirty="0">
                <a:solidFill>
                  <a:srgbClr val="FF0000"/>
                </a:solidFill>
                <a:cs typeface="Arial" panose="020B0604020202020204" pitchFamily="34" charset="0"/>
              </a:rPr>
              <a:t>2P2P</a:t>
            </a:r>
            <a:r>
              <a:rPr lang="zh-CN" altLang="en-US" sz="1200" dirty="0">
                <a:solidFill>
                  <a:srgbClr val="FF0000"/>
                </a:solidFill>
                <a:cs typeface="Arial" panose="020B0604020202020204" pitchFamily="34" charset="0"/>
              </a:rPr>
              <a:t>、</a:t>
            </a:r>
            <a:r>
              <a:rPr lang="en-US" altLang="zh-CN" sz="1200" dirty="0">
                <a:solidFill>
                  <a:srgbClr val="FF0000"/>
                </a:solidFill>
                <a:cs typeface="Arial" panose="020B0604020202020204" pitchFamily="34" charset="0"/>
              </a:rPr>
              <a:t>OTC</a:t>
            </a:r>
            <a:r>
              <a:rPr lang="zh-CN" altLang="en-US" sz="1200" dirty="0">
                <a:solidFill>
                  <a:srgbClr val="FF0000"/>
                </a:solidFill>
                <a:cs typeface="Arial" panose="020B0604020202020204" pitchFamily="34" charset="0"/>
              </a:rPr>
              <a:t>、铅、</a:t>
            </a:r>
            <a:r>
              <a:rPr lang="en-US" altLang="zh-CN" sz="1200" dirty="0">
                <a:solidFill>
                  <a:srgbClr val="FF0000"/>
                </a:solidFill>
                <a:cs typeface="Arial" panose="020B0604020202020204" pitchFamily="34" charset="0"/>
              </a:rPr>
              <a:t>AP</a:t>
            </a:r>
            <a:r>
              <a:rPr lang="zh-CN" altLang="en-US" sz="1200" dirty="0">
                <a:solidFill>
                  <a:srgbClr val="FF0000"/>
                </a:solidFill>
                <a:cs typeface="Arial" panose="020B0604020202020204" pitchFamily="34" charset="0"/>
              </a:rPr>
              <a:t>、</a:t>
            </a:r>
            <a:r>
              <a:rPr lang="en-US" altLang="zh-CN" sz="1200" dirty="0">
                <a:solidFill>
                  <a:srgbClr val="FF0000"/>
                </a:solidFill>
                <a:cs typeface="Arial" panose="020B0604020202020204" pitchFamily="34" charset="0"/>
              </a:rPr>
              <a:t>APEO</a:t>
            </a:r>
            <a:r>
              <a:rPr lang="zh-CN" altLang="en-US" sz="1200" dirty="0">
                <a:solidFill>
                  <a:srgbClr val="FF0000"/>
                </a:solidFill>
                <a:cs typeface="Arial" panose="020B0604020202020204" pitchFamily="34" charset="0"/>
              </a:rPr>
              <a:t>。</a:t>
            </a:r>
            <a:endParaRPr lang="en-US" altLang="zh-CN" sz="1200" dirty="0">
              <a:solidFill>
                <a:srgbClr val="FF0000"/>
              </a:solidFill>
              <a:cs typeface="Arial" panose="020B0604020202020204" pitchFamily="34" charset="0"/>
            </a:endParaRPr>
          </a:p>
        </p:txBody>
      </p:sp>
      <p:sp>
        <p:nvSpPr>
          <p:cNvPr id="48" name="Rectangle 14">
            <a:extLst>
              <a:ext uri="{FF2B5EF4-FFF2-40B4-BE49-F238E27FC236}">
                <a16:creationId xmlns:a16="http://schemas.microsoft.com/office/drawing/2014/main" id="{FDD08CA9-5878-4EBB-BBC2-BF4EB62DF34E}"/>
              </a:ext>
            </a:extLst>
          </p:cNvPr>
          <p:cNvSpPr>
            <a:spLocks noChangeArrowheads="1"/>
          </p:cNvSpPr>
          <p:nvPr/>
        </p:nvSpPr>
        <p:spPr bwMode="auto">
          <a:xfrm>
            <a:off x="791848" y="3248496"/>
            <a:ext cx="246625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Clr>
                <a:srgbClr val="FFFF66"/>
              </a:buClr>
              <a:buFont typeface="Wingdings" panose="05000000000000000000" pitchFamily="2" charset="2"/>
              <a:buNone/>
            </a:pPr>
            <a:r>
              <a:rPr lang="zh-CN" altLang="en-US" sz="1200" dirty="0">
                <a:solidFill>
                  <a:srgbClr val="000000"/>
                </a:solidFill>
                <a:cs typeface="Arial" panose="020B0604020202020204" pitchFamily="34" charset="0"/>
              </a:rPr>
              <a:t>可能的成分：乙醇、异丙醇、丙酮、丁酮、环己酮、乙酸乙酯、四氢呋喃、苯、甲苯、二甲苯、二氯甲烷、氯仿、甲酰胺、二甲基甲酰胺、二甲基乙酰胺</a:t>
            </a:r>
            <a:r>
              <a:rPr lang="en-US" altLang="zh-CN" sz="1200" dirty="0">
                <a:solidFill>
                  <a:srgbClr val="000000"/>
                </a:solidFill>
                <a:cs typeface="Arial" panose="020B0604020202020204" pitchFamily="34" charset="0"/>
              </a:rPr>
              <a:t>……</a:t>
            </a:r>
          </a:p>
          <a:p>
            <a:pPr eaLnBrk="1" hangingPunct="1">
              <a:spcBef>
                <a:spcPct val="50000"/>
              </a:spcBef>
              <a:buClr>
                <a:srgbClr val="FFFF66"/>
              </a:buClr>
              <a:buFont typeface="Wingdings" panose="05000000000000000000" pitchFamily="2" charset="2"/>
              <a:buNone/>
            </a:pPr>
            <a:r>
              <a:rPr lang="zh-CN" altLang="en-US" sz="1200" dirty="0">
                <a:solidFill>
                  <a:srgbClr val="000000"/>
                </a:solidFill>
                <a:cs typeface="Arial" panose="020B0604020202020204" pitchFamily="34" charset="0"/>
              </a:rPr>
              <a:t>可能带来的污染物：</a:t>
            </a:r>
            <a:r>
              <a:rPr lang="zh-CN" altLang="en-US" sz="1200" dirty="0">
                <a:solidFill>
                  <a:srgbClr val="FF0000"/>
                </a:solidFill>
                <a:cs typeface="Arial" panose="020B0604020202020204" pitchFamily="34" charset="0"/>
              </a:rPr>
              <a:t>萘、</a:t>
            </a:r>
            <a:r>
              <a:rPr lang="en-US" altLang="zh-CN" sz="1200" dirty="0">
                <a:solidFill>
                  <a:srgbClr val="FF0000"/>
                </a:solidFill>
                <a:cs typeface="Arial" panose="020B0604020202020204" pitchFamily="34" charset="0"/>
              </a:rPr>
              <a:t>VOC</a:t>
            </a:r>
            <a:r>
              <a:rPr lang="zh-CN" altLang="en-US" sz="1200" dirty="0">
                <a:solidFill>
                  <a:srgbClr val="FF0000"/>
                </a:solidFill>
                <a:cs typeface="Arial" panose="020B0604020202020204" pitchFamily="34" charset="0"/>
              </a:rPr>
              <a:t>、</a:t>
            </a:r>
            <a:r>
              <a:rPr lang="en-US" altLang="zh-CN" sz="1200" dirty="0">
                <a:solidFill>
                  <a:srgbClr val="FF0000"/>
                </a:solidFill>
                <a:cs typeface="Arial" panose="020B0604020202020204" pitchFamily="34" charset="0"/>
              </a:rPr>
              <a:t>DMFA</a:t>
            </a:r>
            <a:r>
              <a:rPr lang="zh-CN" altLang="en-US" sz="1200" dirty="0">
                <a:solidFill>
                  <a:srgbClr val="FF0000"/>
                </a:solidFill>
                <a:cs typeface="Arial" panose="020B0604020202020204" pitchFamily="34" charset="0"/>
              </a:rPr>
              <a:t>。</a:t>
            </a:r>
            <a:endParaRPr lang="en-US" altLang="zh-CN" sz="1200" dirty="0">
              <a:solidFill>
                <a:srgbClr val="FF0000"/>
              </a:solidFill>
              <a:cs typeface="Arial" panose="020B0604020202020204" pitchFamily="34" charset="0"/>
            </a:endParaRPr>
          </a:p>
        </p:txBody>
      </p:sp>
      <p:sp>
        <p:nvSpPr>
          <p:cNvPr id="49" name="Rectangle 15">
            <a:extLst>
              <a:ext uri="{FF2B5EF4-FFF2-40B4-BE49-F238E27FC236}">
                <a16:creationId xmlns:a16="http://schemas.microsoft.com/office/drawing/2014/main" id="{33636DFE-2943-49F9-91B6-D116ECE25C30}"/>
              </a:ext>
            </a:extLst>
          </p:cNvPr>
          <p:cNvSpPr>
            <a:spLocks noChangeArrowheads="1"/>
          </p:cNvSpPr>
          <p:nvPr/>
        </p:nvSpPr>
        <p:spPr bwMode="auto">
          <a:xfrm>
            <a:off x="8241665" y="3206402"/>
            <a:ext cx="21043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Clr>
                <a:srgbClr val="FFFF66"/>
              </a:buClr>
              <a:buFont typeface="Wingdings" panose="05000000000000000000" pitchFamily="2" charset="2"/>
              <a:buNone/>
            </a:pPr>
            <a:r>
              <a:rPr lang="zh-CN" altLang="en-US" sz="1200" dirty="0">
                <a:solidFill>
                  <a:srgbClr val="000000"/>
                </a:solidFill>
                <a:cs typeface="Arial" panose="020B0604020202020204" pitchFamily="34" charset="0"/>
              </a:rPr>
              <a:t>可能的成分：碳酸钙、</a:t>
            </a:r>
            <a:r>
              <a:rPr lang="zh-CN" altLang="en-US" sz="1200" dirty="0">
                <a:solidFill>
                  <a:srgbClr val="FF0000"/>
                </a:solidFill>
                <a:cs typeface="Arial" panose="020B0604020202020204" pitchFamily="34" charset="0"/>
              </a:rPr>
              <a:t>炭黑</a:t>
            </a:r>
            <a:r>
              <a:rPr lang="zh-CN" altLang="en-US" sz="1200" dirty="0">
                <a:solidFill>
                  <a:srgbClr val="000000"/>
                </a:solidFill>
                <a:cs typeface="Arial" panose="020B0604020202020204" pitchFamily="34" charset="0"/>
              </a:rPr>
              <a:t>、滑石粉、硅藻土、</a:t>
            </a:r>
            <a:r>
              <a:rPr lang="zh-CN" altLang="en-US" sz="1200" dirty="0">
                <a:solidFill>
                  <a:srgbClr val="FF0000"/>
                </a:solidFill>
                <a:cs typeface="Arial" panose="020B0604020202020204" pitchFamily="34" charset="0"/>
              </a:rPr>
              <a:t>塑化剂</a:t>
            </a:r>
            <a:r>
              <a:rPr lang="en-US" altLang="zh-CN" sz="1200" dirty="0">
                <a:solidFill>
                  <a:srgbClr val="000000"/>
                </a:solidFill>
                <a:cs typeface="Arial" panose="020B0604020202020204" pitchFamily="34" charset="0"/>
              </a:rPr>
              <a:t>……</a:t>
            </a:r>
          </a:p>
          <a:p>
            <a:pPr eaLnBrk="1" hangingPunct="1">
              <a:spcBef>
                <a:spcPct val="50000"/>
              </a:spcBef>
              <a:buClr>
                <a:srgbClr val="FFFF66"/>
              </a:buClr>
              <a:buFont typeface="Wingdings" panose="05000000000000000000" pitchFamily="2" charset="2"/>
              <a:buNone/>
            </a:pPr>
            <a:r>
              <a:rPr lang="zh-CN" altLang="en-US" sz="1200" dirty="0">
                <a:solidFill>
                  <a:srgbClr val="000000"/>
                </a:solidFill>
                <a:cs typeface="Arial" panose="020B0604020202020204" pitchFamily="34" charset="0"/>
              </a:rPr>
              <a:t>可能带来的污染物：</a:t>
            </a:r>
            <a:r>
              <a:rPr lang="zh-CN" altLang="en-US" sz="1200" dirty="0">
                <a:solidFill>
                  <a:srgbClr val="FF0000"/>
                </a:solidFill>
                <a:cs typeface="Arial" panose="020B0604020202020204" pitchFamily="34" charset="0"/>
              </a:rPr>
              <a:t>多环芳烃、邻苯二甲酸酯。</a:t>
            </a:r>
            <a:endParaRPr lang="en-US" altLang="zh-CN" sz="1200" dirty="0">
              <a:solidFill>
                <a:srgbClr val="FF0000"/>
              </a:solidFill>
              <a:cs typeface="Arial" panose="020B0604020202020204" pitchFamily="34" charset="0"/>
            </a:endParaRPr>
          </a:p>
          <a:p>
            <a:pPr eaLnBrk="1" hangingPunct="1">
              <a:spcBef>
                <a:spcPct val="50000"/>
              </a:spcBef>
              <a:buClr>
                <a:srgbClr val="FFFF66"/>
              </a:buClr>
              <a:buFont typeface="Wingdings" panose="05000000000000000000" pitchFamily="2" charset="2"/>
              <a:buNone/>
            </a:pPr>
            <a:endParaRPr lang="en-US" altLang="zh-CN" sz="1200" dirty="0">
              <a:solidFill>
                <a:srgbClr val="000000"/>
              </a:solidFill>
              <a:cs typeface="Arial" panose="020B0604020202020204" pitchFamily="34" charset="0"/>
            </a:endParaRPr>
          </a:p>
        </p:txBody>
      </p:sp>
      <p:grpSp>
        <p:nvGrpSpPr>
          <p:cNvPr id="51" name="Group 34">
            <a:extLst>
              <a:ext uri="{FF2B5EF4-FFF2-40B4-BE49-F238E27FC236}">
                <a16:creationId xmlns:a16="http://schemas.microsoft.com/office/drawing/2014/main" id="{91C6D40A-DF4B-4E9D-89FC-B83CEA68403F}"/>
              </a:ext>
            </a:extLst>
          </p:cNvPr>
          <p:cNvGrpSpPr>
            <a:grpSpLocks/>
          </p:cNvGrpSpPr>
          <p:nvPr/>
        </p:nvGrpSpPr>
        <p:grpSpPr bwMode="auto">
          <a:xfrm>
            <a:off x="5179888" y="1805458"/>
            <a:ext cx="1336675" cy="1346200"/>
            <a:chOff x="2390" y="1358"/>
            <a:chExt cx="842" cy="848"/>
          </a:xfrm>
        </p:grpSpPr>
        <p:sp>
          <p:nvSpPr>
            <p:cNvPr id="53" name="AutoShape 4">
              <a:extLst>
                <a:ext uri="{FF2B5EF4-FFF2-40B4-BE49-F238E27FC236}">
                  <a16:creationId xmlns:a16="http://schemas.microsoft.com/office/drawing/2014/main" id="{342B0E79-4F2F-4CB1-93F5-1567F0614DB4}"/>
                </a:ext>
              </a:extLst>
            </p:cNvPr>
            <p:cNvSpPr>
              <a:spLocks noChangeArrowheads="1"/>
            </p:cNvSpPr>
            <p:nvPr/>
          </p:nvSpPr>
          <p:spPr bwMode="gray">
            <a:xfrm>
              <a:off x="2390" y="1358"/>
              <a:ext cx="842" cy="848"/>
            </a:xfrm>
            <a:prstGeom prst="roundRect">
              <a:avLst>
                <a:gd name="adj" fmla="val 13537"/>
              </a:avLst>
            </a:prstGeom>
            <a:gradFill rotWithShape="0">
              <a:gsLst>
                <a:gs pos="0">
                  <a:schemeClr val="accent1">
                    <a:gamma/>
                    <a:shade val="46275"/>
                    <a:invGamma/>
                  </a:schemeClr>
                </a:gs>
                <a:gs pos="50000">
                  <a:schemeClr val="accent1"/>
                </a:gs>
                <a:gs pos="100000">
                  <a:schemeClr val="accent1">
                    <a:gamma/>
                    <a:shade val="46275"/>
                    <a:invGamma/>
                  </a:schemeClr>
                </a:gs>
              </a:gsLst>
              <a:lin ang="2700000" scaled="1"/>
            </a:gradFill>
            <a:ln w="38100">
              <a:solidFill>
                <a:srgbClr val="EAEAEA"/>
              </a:solidFill>
              <a:round/>
              <a:headEnd/>
              <a:tailEnd/>
            </a:ln>
          </p:spPr>
          <p:txBody>
            <a:bodyPr wrap="none" anchor="ctr"/>
            <a:lstStyle/>
            <a:p>
              <a:pPr algn="ctr">
                <a:defRPr/>
              </a:pPr>
              <a:endParaRPr lang="zh-CN" altLang="en-US">
                <a:latin typeface="Arial" charset="0"/>
                <a:cs typeface="Arial" charset="0"/>
              </a:endParaRPr>
            </a:p>
          </p:txBody>
        </p:sp>
        <p:pic>
          <p:nvPicPr>
            <p:cNvPr id="54" name="Picture 26" descr="Picture3">
              <a:extLst>
                <a:ext uri="{FF2B5EF4-FFF2-40B4-BE49-F238E27FC236}">
                  <a16:creationId xmlns:a16="http://schemas.microsoft.com/office/drawing/2014/main" id="{2191DE56-E4B1-4A1A-8F0B-23EB619C20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0" y="1927"/>
              <a:ext cx="309"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7" descr="Picture3">
              <a:extLst>
                <a:ext uri="{FF2B5EF4-FFF2-40B4-BE49-F238E27FC236}">
                  <a16:creationId xmlns:a16="http://schemas.microsoft.com/office/drawing/2014/main" id="{7B6FEBDD-05B5-4026-9202-D65B8F2A1D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881" y="1380"/>
              <a:ext cx="309"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Group 35">
            <a:extLst>
              <a:ext uri="{FF2B5EF4-FFF2-40B4-BE49-F238E27FC236}">
                <a16:creationId xmlns:a16="http://schemas.microsoft.com/office/drawing/2014/main" id="{9D10BF0D-F9F2-410F-8BD1-3D199B6C5969}"/>
              </a:ext>
            </a:extLst>
          </p:cNvPr>
          <p:cNvGrpSpPr>
            <a:grpSpLocks/>
          </p:cNvGrpSpPr>
          <p:nvPr/>
        </p:nvGrpSpPr>
        <p:grpSpPr bwMode="auto">
          <a:xfrm>
            <a:off x="6965826" y="3231033"/>
            <a:ext cx="1339850" cy="1346200"/>
            <a:chOff x="3515" y="2256"/>
            <a:chExt cx="844" cy="848"/>
          </a:xfrm>
        </p:grpSpPr>
        <p:sp>
          <p:nvSpPr>
            <p:cNvPr id="58" name="AutoShape 5">
              <a:extLst>
                <a:ext uri="{FF2B5EF4-FFF2-40B4-BE49-F238E27FC236}">
                  <a16:creationId xmlns:a16="http://schemas.microsoft.com/office/drawing/2014/main" id="{503A26EC-192A-4FEA-88FD-FDE649410B40}"/>
                </a:ext>
              </a:extLst>
            </p:cNvPr>
            <p:cNvSpPr>
              <a:spLocks noChangeArrowheads="1"/>
            </p:cNvSpPr>
            <p:nvPr/>
          </p:nvSpPr>
          <p:spPr bwMode="gray">
            <a:xfrm>
              <a:off x="3515" y="2256"/>
              <a:ext cx="844" cy="848"/>
            </a:xfrm>
            <a:prstGeom prst="roundRect">
              <a:avLst>
                <a:gd name="adj" fmla="val 12440"/>
              </a:avLst>
            </a:prstGeom>
            <a:gradFill rotWithShape="0">
              <a:gsLst>
                <a:gs pos="0">
                  <a:schemeClr val="accent2">
                    <a:gamma/>
                    <a:shade val="46275"/>
                    <a:invGamma/>
                  </a:schemeClr>
                </a:gs>
                <a:gs pos="50000">
                  <a:schemeClr val="accent2"/>
                </a:gs>
                <a:gs pos="100000">
                  <a:schemeClr val="accent2">
                    <a:gamma/>
                    <a:shade val="46275"/>
                    <a:invGamma/>
                  </a:schemeClr>
                </a:gs>
              </a:gsLst>
              <a:lin ang="2700000" scaled="1"/>
            </a:gradFill>
            <a:ln w="38100">
              <a:solidFill>
                <a:srgbClr val="EAEAEA"/>
              </a:solidFill>
              <a:round/>
              <a:headEnd/>
              <a:tailEnd/>
            </a:ln>
          </p:spPr>
          <p:txBody>
            <a:bodyPr wrap="none" anchor="ctr"/>
            <a:lstStyle/>
            <a:p>
              <a:pPr algn="ctr">
                <a:defRPr/>
              </a:pPr>
              <a:endParaRPr lang="zh-CN" altLang="en-US">
                <a:latin typeface="Arial" charset="0"/>
                <a:cs typeface="Arial" charset="0"/>
              </a:endParaRPr>
            </a:p>
          </p:txBody>
        </p:sp>
        <p:pic>
          <p:nvPicPr>
            <p:cNvPr id="60" name="Picture 28" descr="Picture3">
              <a:extLst>
                <a:ext uri="{FF2B5EF4-FFF2-40B4-BE49-F238E27FC236}">
                  <a16:creationId xmlns:a16="http://schemas.microsoft.com/office/drawing/2014/main" id="{B17BB028-71BA-4C6C-B774-78714B49EB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544" y="2826"/>
              <a:ext cx="309"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9" descr="Picture3">
              <a:extLst>
                <a:ext uri="{FF2B5EF4-FFF2-40B4-BE49-F238E27FC236}">
                  <a16:creationId xmlns:a16="http://schemas.microsoft.com/office/drawing/2014/main" id="{AEF977B1-0826-47D3-B387-A95FBA550D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rot="10800000">
              <a:off x="4013" y="2273"/>
              <a:ext cx="309"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36">
            <a:extLst>
              <a:ext uri="{FF2B5EF4-FFF2-40B4-BE49-F238E27FC236}">
                <a16:creationId xmlns:a16="http://schemas.microsoft.com/office/drawing/2014/main" id="{0FDDE689-38F0-47A3-A9A3-84E192A8C0AC}"/>
              </a:ext>
            </a:extLst>
          </p:cNvPr>
          <p:cNvGrpSpPr>
            <a:grpSpLocks/>
          </p:cNvGrpSpPr>
          <p:nvPr/>
        </p:nvGrpSpPr>
        <p:grpSpPr bwMode="auto">
          <a:xfrm>
            <a:off x="5148138" y="4747096"/>
            <a:ext cx="1336675" cy="1346200"/>
            <a:chOff x="2370" y="3211"/>
            <a:chExt cx="842" cy="848"/>
          </a:xfrm>
        </p:grpSpPr>
        <p:sp>
          <p:nvSpPr>
            <p:cNvPr id="63" name="AutoShape 7">
              <a:extLst>
                <a:ext uri="{FF2B5EF4-FFF2-40B4-BE49-F238E27FC236}">
                  <a16:creationId xmlns:a16="http://schemas.microsoft.com/office/drawing/2014/main" id="{EA7F55E9-5551-42CC-971E-6EE2DA62A4FE}"/>
                </a:ext>
              </a:extLst>
            </p:cNvPr>
            <p:cNvSpPr>
              <a:spLocks noChangeArrowheads="1"/>
            </p:cNvSpPr>
            <p:nvPr/>
          </p:nvSpPr>
          <p:spPr bwMode="gray">
            <a:xfrm>
              <a:off x="2370" y="3211"/>
              <a:ext cx="842" cy="848"/>
            </a:xfrm>
            <a:prstGeom prst="roundRect">
              <a:avLst>
                <a:gd name="adj" fmla="val 13537"/>
              </a:avLst>
            </a:prstGeom>
            <a:gradFill rotWithShape="1">
              <a:gsLst>
                <a:gs pos="0">
                  <a:schemeClr val="hlink">
                    <a:gamma/>
                    <a:shade val="46275"/>
                    <a:invGamma/>
                  </a:schemeClr>
                </a:gs>
                <a:gs pos="50000">
                  <a:schemeClr val="hlink"/>
                </a:gs>
                <a:gs pos="100000">
                  <a:schemeClr val="hlink">
                    <a:gamma/>
                    <a:shade val="46275"/>
                    <a:invGamma/>
                  </a:schemeClr>
                </a:gs>
              </a:gsLst>
              <a:lin ang="2700000" scaled="1"/>
            </a:gradFill>
            <a:ln w="38100">
              <a:solidFill>
                <a:srgbClr val="EAEAEA"/>
              </a:solidFill>
              <a:round/>
              <a:headEnd/>
              <a:tailEnd/>
            </a:ln>
          </p:spPr>
          <p:txBody>
            <a:bodyPr wrap="none" anchor="ctr"/>
            <a:lstStyle/>
            <a:p>
              <a:pPr algn="ctr">
                <a:defRPr/>
              </a:pPr>
              <a:endParaRPr lang="zh-CN" altLang="en-US">
                <a:latin typeface="Arial" charset="0"/>
                <a:cs typeface="Arial" charset="0"/>
              </a:endParaRPr>
            </a:p>
          </p:txBody>
        </p:sp>
        <p:pic>
          <p:nvPicPr>
            <p:cNvPr id="68" name="Picture 30" descr="Picture3">
              <a:extLst>
                <a:ext uri="{FF2B5EF4-FFF2-40B4-BE49-F238E27FC236}">
                  <a16:creationId xmlns:a16="http://schemas.microsoft.com/office/drawing/2014/main" id="{0E0F59CA-0B56-4764-B70B-1B05A4DA24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2406" y="3781"/>
              <a:ext cx="309"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31" descr="Picture3">
              <a:extLst>
                <a:ext uri="{FF2B5EF4-FFF2-40B4-BE49-F238E27FC236}">
                  <a16:creationId xmlns:a16="http://schemas.microsoft.com/office/drawing/2014/main" id="{F7F5C9EC-441E-40FC-A80D-2C4824AA84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rot="10800000">
              <a:off x="2863" y="3228"/>
              <a:ext cx="309"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Group 37">
            <a:extLst>
              <a:ext uri="{FF2B5EF4-FFF2-40B4-BE49-F238E27FC236}">
                <a16:creationId xmlns:a16="http://schemas.microsoft.com/office/drawing/2014/main" id="{D88EEC3A-B6F9-42DF-9A72-81CEEBC4F25B}"/>
              </a:ext>
            </a:extLst>
          </p:cNvPr>
          <p:cNvGrpSpPr>
            <a:grpSpLocks/>
          </p:cNvGrpSpPr>
          <p:nvPr/>
        </p:nvGrpSpPr>
        <p:grpSpPr bwMode="auto">
          <a:xfrm>
            <a:off x="3286001" y="3219921"/>
            <a:ext cx="1336675" cy="1346200"/>
            <a:chOff x="1197" y="2249"/>
            <a:chExt cx="842" cy="848"/>
          </a:xfrm>
        </p:grpSpPr>
        <p:sp>
          <p:nvSpPr>
            <p:cNvPr id="72" name="AutoShape 6">
              <a:extLst>
                <a:ext uri="{FF2B5EF4-FFF2-40B4-BE49-F238E27FC236}">
                  <a16:creationId xmlns:a16="http://schemas.microsoft.com/office/drawing/2014/main" id="{F87A0AB0-13D2-407C-899B-AC9626C8800B}"/>
                </a:ext>
              </a:extLst>
            </p:cNvPr>
            <p:cNvSpPr>
              <a:spLocks noChangeArrowheads="1"/>
            </p:cNvSpPr>
            <p:nvPr/>
          </p:nvSpPr>
          <p:spPr bwMode="gray">
            <a:xfrm>
              <a:off x="1197" y="2249"/>
              <a:ext cx="842" cy="848"/>
            </a:xfrm>
            <a:prstGeom prst="roundRect">
              <a:avLst>
                <a:gd name="adj" fmla="val 11875"/>
              </a:avLst>
            </a:prstGeom>
            <a:gradFill rotWithShape="1">
              <a:gsLst>
                <a:gs pos="0">
                  <a:srgbClr val="003263"/>
                </a:gs>
                <a:gs pos="50000">
                  <a:srgbClr val="006BD6"/>
                </a:gs>
                <a:gs pos="100000">
                  <a:srgbClr val="003263"/>
                </a:gs>
              </a:gsLst>
              <a:lin ang="2700000" scaled="1"/>
            </a:gradFill>
            <a:ln w="38100">
              <a:solidFill>
                <a:srgbClr val="EAEAEA"/>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cs typeface="Arial" panose="020B0604020202020204" pitchFamily="34" charset="0"/>
              </a:endParaRPr>
            </a:p>
          </p:txBody>
        </p:sp>
        <p:pic>
          <p:nvPicPr>
            <p:cNvPr id="73" name="Picture 32" descr="Picture3">
              <a:extLst>
                <a:ext uri="{FF2B5EF4-FFF2-40B4-BE49-F238E27FC236}">
                  <a16:creationId xmlns:a16="http://schemas.microsoft.com/office/drawing/2014/main" id="{E05CC02F-D935-4767-A69E-6830857F22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4" y="2832"/>
              <a:ext cx="309"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33" descr="Picture3">
              <a:extLst>
                <a:ext uri="{FF2B5EF4-FFF2-40B4-BE49-F238E27FC236}">
                  <a16:creationId xmlns:a16="http://schemas.microsoft.com/office/drawing/2014/main" id="{BFE4DB91-2174-4C7A-B6E7-7B3CAAD544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687" y="2267"/>
              <a:ext cx="309"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 name="Rectangle 9">
            <a:extLst>
              <a:ext uri="{FF2B5EF4-FFF2-40B4-BE49-F238E27FC236}">
                <a16:creationId xmlns:a16="http://schemas.microsoft.com/office/drawing/2014/main" id="{EC3291F7-C2E9-4C00-891C-BB58242D93C5}"/>
              </a:ext>
            </a:extLst>
          </p:cNvPr>
          <p:cNvSpPr>
            <a:spLocks noChangeArrowheads="1"/>
          </p:cNvSpPr>
          <p:nvPr/>
        </p:nvSpPr>
        <p:spPr bwMode="white">
          <a:xfrm>
            <a:off x="3290019" y="3638450"/>
            <a:ext cx="1295400" cy="461665"/>
          </a:xfrm>
          <a:prstGeom prst="rect">
            <a:avLst/>
          </a:prstGeom>
          <a:noFill/>
          <a:ln w="9525">
            <a:noFill/>
            <a:miter lim="800000"/>
            <a:headEnd/>
            <a:tailEnd/>
          </a:ln>
          <a:effectLst>
            <a:outerShdw dist="17961" dir="2700000" algn="ctr" rotWithShape="0">
              <a:srgbClr val="080808">
                <a:alpha val="50000"/>
              </a:srgbClr>
            </a:outerShdw>
          </a:effectLst>
        </p:spPr>
        <p:txBody>
          <a:bodyPr>
            <a:spAutoFit/>
          </a:bodyPr>
          <a:lstStyle/>
          <a:p>
            <a:pPr algn="ctr" eaLnBrk="0" hangingPunct="0">
              <a:defRPr/>
            </a:pPr>
            <a:r>
              <a:rPr lang="zh-CN" altLang="en-US" sz="2400" dirty="0">
                <a:solidFill>
                  <a:srgbClr val="FEFEFE"/>
                </a:solidFill>
                <a:latin typeface="华文琥珀" panose="02010800040101010101" pitchFamily="2" charset="-122"/>
                <a:ea typeface="华文琥珀" panose="02010800040101010101" pitchFamily="2" charset="-122"/>
              </a:rPr>
              <a:t>溶剂</a:t>
            </a:r>
            <a:endParaRPr lang="en-US" sz="2400" dirty="0">
              <a:solidFill>
                <a:srgbClr val="FEFEFE"/>
              </a:solidFill>
              <a:latin typeface="华文琥珀" panose="02010800040101010101" pitchFamily="2" charset="-122"/>
              <a:ea typeface="华文琥珀" panose="02010800040101010101" pitchFamily="2" charset="-122"/>
            </a:endParaRPr>
          </a:p>
        </p:txBody>
      </p:sp>
      <p:sp>
        <p:nvSpPr>
          <p:cNvPr id="76" name="Rectangle 10">
            <a:extLst>
              <a:ext uri="{FF2B5EF4-FFF2-40B4-BE49-F238E27FC236}">
                <a16:creationId xmlns:a16="http://schemas.microsoft.com/office/drawing/2014/main" id="{1EF50BD0-CB6C-414E-A2F2-23CE3A3D3571}"/>
              </a:ext>
            </a:extLst>
          </p:cNvPr>
          <p:cNvSpPr>
            <a:spLocks noChangeArrowheads="1"/>
          </p:cNvSpPr>
          <p:nvPr/>
        </p:nvSpPr>
        <p:spPr bwMode="white">
          <a:xfrm>
            <a:off x="7034435" y="3638450"/>
            <a:ext cx="1295400" cy="461665"/>
          </a:xfrm>
          <a:prstGeom prst="rect">
            <a:avLst/>
          </a:prstGeom>
          <a:noFill/>
          <a:ln w="9525">
            <a:noFill/>
            <a:miter lim="800000"/>
            <a:headEnd/>
            <a:tailEnd/>
          </a:ln>
          <a:effectLst>
            <a:outerShdw dist="17961" dir="2700000" algn="ctr" rotWithShape="0">
              <a:srgbClr val="080808">
                <a:alpha val="50000"/>
              </a:srgbClr>
            </a:outerShdw>
          </a:effectLst>
        </p:spPr>
        <p:txBody>
          <a:bodyPr>
            <a:spAutoFit/>
          </a:bodyPr>
          <a:lstStyle/>
          <a:p>
            <a:pPr algn="ctr" eaLnBrk="0" hangingPunct="0">
              <a:defRPr/>
            </a:pPr>
            <a:r>
              <a:rPr lang="zh-CN" altLang="en-US" sz="2400" dirty="0">
                <a:solidFill>
                  <a:srgbClr val="FEFEFE"/>
                </a:solidFill>
                <a:latin typeface="华文琥珀" panose="02010800040101010101" pitchFamily="2" charset="-122"/>
                <a:ea typeface="华文琥珀" panose="02010800040101010101" pitchFamily="2" charset="-122"/>
              </a:rPr>
              <a:t>填充剂</a:t>
            </a:r>
            <a:endParaRPr lang="en-US" sz="2400" dirty="0">
              <a:solidFill>
                <a:srgbClr val="FEFEFE"/>
              </a:solidFill>
              <a:latin typeface="华文琥珀" panose="02010800040101010101" pitchFamily="2" charset="-122"/>
              <a:ea typeface="华文琥珀" panose="02010800040101010101" pitchFamily="2" charset="-122"/>
            </a:endParaRPr>
          </a:p>
        </p:txBody>
      </p:sp>
      <p:sp>
        <p:nvSpPr>
          <p:cNvPr id="77" name="Rectangle 8">
            <a:extLst>
              <a:ext uri="{FF2B5EF4-FFF2-40B4-BE49-F238E27FC236}">
                <a16:creationId xmlns:a16="http://schemas.microsoft.com/office/drawing/2014/main" id="{121D081C-7A0B-43AA-8BFE-28B4CA66D3EB}"/>
              </a:ext>
            </a:extLst>
          </p:cNvPr>
          <p:cNvSpPr>
            <a:spLocks noChangeArrowheads="1"/>
          </p:cNvSpPr>
          <p:nvPr/>
        </p:nvSpPr>
        <p:spPr bwMode="white">
          <a:xfrm>
            <a:off x="5181476" y="2164233"/>
            <a:ext cx="1295400" cy="461665"/>
          </a:xfrm>
          <a:prstGeom prst="rect">
            <a:avLst/>
          </a:prstGeom>
          <a:noFill/>
          <a:ln w="9525">
            <a:noFill/>
            <a:miter lim="800000"/>
            <a:headEnd/>
            <a:tailEnd/>
          </a:ln>
          <a:effectLst>
            <a:outerShdw dist="17961" dir="2700000" algn="ctr" rotWithShape="0">
              <a:srgbClr val="080808">
                <a:alpha val="50000"/>
              </a:srgbClr>
            </a:outerShdw>
          </a:effectLst>
        </p:spPr>
        <p:txBody>
          <a:bodyPr>
            <a:spAutoFit/>
          </a:bodyPr>
          <a:lstStyle/>
          <a:p>
            <a:pPr algn="ctr" eaLnBrk="0" hangingPunct="0">
              <a:defRPr/>
            </a:pPr>
            <a:r>
              <a:rPr lang="zh-CN" altLang="en-US" sz="2400" dirty="0">
                <a:solidFill>
                  <a:srgbClr val="FEFEFE"/>
                </a:solidFill>
                <a:latin typeface="华文琥珀" panose="02010800040101010101" pitchFamily="2" charset="-122"/>
                <a:ea typeface="华文琥珀" panose="02010800040101010101" pitchFamily="2" charset="-122"/>
              </a:rPr>
              <a:t>粘料</a:t>
            </a:r>
            <a:endParaRPr lang="en-US" sz="2400" dirty="0">
              <a:solidFill>
                <a:srgbClr val="FEFEFE"/>
              </a:solidFill>
              <a:latin typeface="华文琥珀" panose="02010800040101010101" pitchFamily="2" charset="-122"/>
              <a:ea typeface="华文琥珀" panose="02010800040101010101" pitchFamily="2" charset="-122"/>
            </a:endParaRPr>
          </a:p>
        </p:txBody>
      </p:sp>
      <p:sp>
        <p:nvSpPr>
          <p:cNvPr id="78" name="Rectangle 11">
            <a:extLst>
              <a:ext uri="{FF2B5EF4-FFF2-40B4-BE49-F238E27FC236}">
                <a16:creationId xmlns:a16="http://schemas.microsoft.com/office/drawing/2014/main" id="{8753605D-A624-4A39-BF03-886ABF81C1AD}"/>
              </a:ext>
            </a:extLst>
          </p:cNvPr>
          <p:cNvSpPr>
            <a:spLocks noChangeArrowheads="1"/>
          </p:cNvSpPr>
          <p:nvPr/>
        </p:nvSpPr>
        <p:spPr bwMode="white">
          <a:xfrm>
            <a:off x="5181476" y="5105871"/>
            <a:ext cx="1295400" cy="461665"/>
          </a:xfrm>
          <a:prstGeom prst="rect">
            <a:avLst/>
          </a:prstGeom>
          <a:noFill/>
          <a:ln w="9525">
            <a:noFill/>
            <a:miter lim="800000"/>
            <a:headEnd/>
            <a:tailEnd/>
          </a:ln>
          <a:effectLst>
            <a:outerShdw dist="17961" dir="2700000" algn="ctr" rotWithShape="0">
              <a:srgbClr val="080808">
                <a:alpha val="50000"/>
              </a:srgbClr>
            </a:outerShdw>
          </a:effectLst>
        </p:spPr>
        <p:txBody>
          <a:bodyPr>
            <a:spAutoFit/>
          </a:bodyPr>
          <a:lstStyle/>
          <a:p>
            <a:pPr algn="ctr" eaLnBrk="0" hangingPunct="0">
              <a:defRPr/>
            </a:pPr>
            <a:r>
              <a:rPr lang="zh-CN" altLang="en-US" sz="2400" dirty="0">
                <a:solidFill>
                  <a:srgbClr val="FEFEFE"/>
                </a:solidFill>
                <a:latin typeface="华文琥珀" panose="02010800040101010101" pitchFamily="2" charset="-122"/>
                <a:ea typeface="华文琥珀" panose="02010800040101010101" pitchFamily="2" charset="-122"/>
              </a:rPr>
              <a:t>助剂</a:t>
            </a:r>
            <a:endParaRPr lang="en-US" sz="2400" dirty="0">
              <a:solidFill>
                <a:srgbClr val="FEFEFE"/>
              </a:solidFill>
              <a:latin typeface="华文琥珀" panose="02010800040101010101" pitchFamily="2" charset="-122"/>
              <a:ea typeface="华文琥珀" panose="02010800040101010101" pitchFamily="2" charset="-122"/>
            </a:endParaRPr>
          </a:p>
        </p:txBody>
      </p:sp>
      <p:pic>
        <p:nvPicPr>
          <p:cNvPr id="79" name="Picture 7" descr="C:\Users\Administrator\AppData\Roaming\Tencent\Users\44325239\QQ\WinTemp\RichOle\_(HFK07IA(O616$U58%7XT3.png">
            <a:extLst>
              <a:ext uri="{FF2B5EF4-FFF2-40B4-BE49-F238E27FC236}">
                <a16:creationId xmlns:a16="http://schemas.microsoft.com/office/drawing/2014/main" id="{9F12A978-5DF3-4FAB-83E1-B22D30BF31E8}"/>
              </a:ext>
            </a:extLst>
          </p:cNvPr>
          <p:cNvPicPr>
            <a:picLocks noChangeAspect="1" noChangeArrowheads="1"/>
          </p:cNvPicPr>
          <p:nvPr/>
        </p:nvPicPr>
        <p:blipFill>
          <a:blip r:embed="rId5" cstate="print"/>
          <a:srcRect/>
          <a:stretch>
            <a:fillRect/>
          </a:stretch>
        </p:blipFill>
        <p:spPr bwMode="auto">
          <a:xfrm>
            <a:off x="4729435" y="3276688"/>
            <a:ext cx="2109814" cy="1280289"/>
          </a:xfrm>
          <a:prstGeom prst="rect">
            <a:avLst/>
          </a:prstGeom>
          <a:noFill/>
        </p:spPr>
      </p:pic>
      <p:sp>
        <p:nvSpPr>
          <p:cNvPr id="80" name="矩形 79">
            <a:extLst>
              <a:ext uri="{FF2B5EF4-FFF2-40B4-BE49-F238E27FC236}">
                <a16:creationId xmlns:a16="http://schemas.microsoft.com/office/drawing/2014/main" id="{5ABCC900-E241-4C03-B63E-124D30B702C6}"/>
              </a:ext>
            </a:extLst>
          </p:cNvPr>
          <p:cNvSpPr/>
          <p:nvPr/>
        </p:nvSpPr>
        <p:spPr>
          <a:xfrm>
            <a:off x="6553076" y="1761474"/>
            <a:ext cx="3729039" cy="830997"/>
          </a:xfrm>
          <a:prstGeom prst="rect">
            <a:avLst/>
          </a:prstGeom>
        </p:spPr>
        <p:txBody>
          <a:bodyPr wrap="square">
            <a:spAutoFit/>
          </a:bodyPr>
          <a:lstStyle/>
          <a:p>
            <a:r>
              <a:rPr lang="zh-CN" altLang="en-US" sz="1200" dirty="0">
                <a:solidFill>
                  <a:srgbClr val="000000"/>
                </a:solidFill>
                <a:cs typeface="Arial" panose="020B0604020202020204" pitchFamily="34" charset="0"/>
              </a:rPr>
              <a:t>可能的成分：合成高分子如</a:t>
            </a:r>
            <a:r>
              <a:rPr lang="en-US" altLang="zh-CN" sz="1200" dirty="0">
                <a:solidFill>
                  <a:srgbClr val="000000"/>
                </a:solidFill>
                <a:cs typeface="Arial" panose="020B0604020202020204" pitchFamily="34" charset="0"/>
              </a:rPr>
              <a:t>PVC</a:t>
            </a:r>
            <a:r>
              <a:rPr lang="zh-CN" altLang="en-US" sz="1200" dirty="0">
                <a:solidFill>
                  <a:srgbClr val="000000"/>
                </a:solidFill>
                <a:cs typeface="Arial" panose="020B0604020202020204" pitchFamily="34" charset="0"/>
              </a:rPr>
              <a:t>、</a:t>
            </a:r>
            <a:r>
              <a:rPr lang="en-US" altLang="zh-CN" sz="1200" dirty="0">
                <a:solidFill>
                  <a:srgbClr val="000000"/>
                </a:solidFill>
                <a:cs typeface="Arial" panose="020B0604020202020204" pitchFamily="34" charset="0"/>
              </a:rPr>
              <a:t>PE</a:t>
            </a:r>
            <a:r>
              <a:rPr lang="zh-CN" altLang="en-US" sz="1200" dirty="0">
                <a:solidFill>
                  <a:srgbClr val="000000"/>
                </a:solidFill>
                <a:cs typeface="Arial" panose="020B0604020202020204" pitchFamily="34" charset="0"/>
              </a:rPr>
              <a:t>、</a:t>
            </a:r>
            <a:r>
              <a:rPr lang="en-US" altLang="zh-CN" sz="1200" dirty="0">
                <a:solidFill>
                  <a:srgbClr val="000000"/>
                </a:solidFill>
                <a:cs typeface="Arial" panose="020B0604020202020204" pitchFamily="34" charset="0"/>
              </a:rPr>
              <a:t>PP</a:t>
            </a:r>
            <a:r>
              <a:rPr lang="zh-CN" altLang="en-US" sz="1200" dirty="0">
                <a:solidFill>
                  <a:srgbClr val="000000"/>
                </a:solidFill>
                <a:cs typeface="Arial" panose="020B0604020202020204" pitchFamily="34" charset="0"/>
              </a:rPr>
              <a:t>、</a:t>
            </a:r>
            <a:r>
              <a:rPr lang="zh-CN" altLang="en-US" sz="1200" dirty="0">
                <a:solidFill>
                  <a:srgbClr val="FF0000"/>
                </a:solidFill>
                <a:cs typeface="Arial" panose="020B0604020202020204" pitchFamily="34" charset="0"/>
              </a:rPr>
              <a:t>酚醛、脲醛</a:t>
            </a:r>
            <a:r>
              <a:rPr lang="zh-CN" altLang="en-US" sz="1200" dirty="0">
                <a:solidFill>
                  <a:srgbClr val="000000"/>
                </a:solidFill>
                <a:cs typeface="Arial" panose="020B0604020202020204" pitchFamily="34" charset="0"/>
              </a:rPr>
              <a:t>、环氧、橡胶</a:t>
            </a:r>
            <a:r>
              <a:rPr lang="en-US" altLang="zh-CN" sz="1200" dirty="0">
                <a:solidFill>
                  <a:srgbClr val="000000"/>
                </a:solidFill>
                <a:cs typeface="Arial" panose="020B0604020202020204" pitchFamily="34" charset="0"/>
              </a:rPr>
              <a:t>……</a:t>
            </a:r>
            <a:r>
              <a:rPr lang="zh-CN" altLang="en-US" sz="1200" dirty="0">
                <a:solidFill>
                  <a:srgbClr val="000000"/>
                </a:solidFill>
                <a:cs typeface="Arial" panose="020B0604020202020204" pitchFamily="34" charset="0"/>
              </a:rPr>
              <a:t>天然高分子如淀粉、乳胶、糊精</a:t>
            </a:r>
            <a:r>
              <a:rPr lang="en-US" altLang="zh-CN" sz="1200" dirty="0">
                <a:solidFill>
                  <a:srgbClr val="000000"/>
                </a:solidFill>
                <a:cs typeface="Arial" panose="020B0604020202020204" pitchFamily="34" charset="0"/>
              </a:rPr>
              <a:t>……</a:t>
            </a:r>
          </a:p>
          <a:p>
            <a:r>
              <a:rPr lang="zh-CN" altLang="en-US" sz="1200" dirty="0">
                <a:solidFill>
                  <a:srgbClr val="000000"/>
                </a:solidFill>
                <a:cs typeface="Arial" panose="020B0604020202020204" pitchFamily="34" charset="0"/>
              </a:rPr>
              <a:t>可能带来的污染物： </a:t>
            </a:r>
            <a:r>
              <a:rPr lang="zh-CN" altLang="en-US" sz="1200" dirty="0">
                <a:solidFill>
                  <a:srgbClr val="FF0000"/>
                </a:solidFill>
                <a:cs typeface="Arial" panose="020B0604020202020204" pitchFamily="34" charset="0"/>
              </a:rPr>
              <a:t>甲醛、氯酚。</a:t>
            </a:r>
            <a:endParaRPr lang="en-US" altLang="zh-CN" sz="1200" dirty="0">
              <a:solidFill>
                <a:srgbClr val="FF0000"/>
              </a:solidFill>
              <a:cs typeface="Arial" panose="020B0604020202020204" pitchFamily="34" charset="0"/>
            </a:endParaRPr>
          </a:p>
        </p:txBody>
      </p:sp>
      <p:sp>
        <p:nvSpPr>
          <p:cNvPr id="81" name="文本框 80">
            <a:extLst>
              <a:ext uri="{FF2B5EF4-FFF2-40B4-BE49-F238E27FC236}">
                <a16:creationId xmlns:a16="http://schemas.microsoft.com/office/drawing/2014/main" id="{A983F7AE-7F1C-47B6-A952-CCA950BBA8DC}"/>
              </a:ext>
            </a:extLst>
          </p:cNvPr>
          <p:cNvSpPr txBox="1"/>
          <p:nvPr/>
        </p:nvSpPr>
        <p:spPr>
          <a:xfrm>
            <a:off x="624979" y="1374214"/>
            <a:ext cx="3110173" cy="954107"/>
          </a:xfrm>
          <a:prstGeom prst="rect">
            <a:avLst/>
          </a:prstGeom>
          <a:noFill/>
        </p:spPr>
        <p:txBody>
          <a:bodyPr wrap="square" rtlCol="0">
            <a:spAutoFit/>
          </a:bodyPr>
          <a:lstStyle/>
          <a:p>
            <a:r>
              <a:rPr lang="zh-CN"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华文琥珀" panose="02010800040101010101" pitchFamily="2" charset="-122"/>
                <a:ea typeface="华文琥珀" panose="02010800040101010101" pitchFamily="2" charset="-122"/>
              </a:rPr>
              <a:t>胶粘剂的原料及其可能引入的污染物</a:t>
            </a:r>
          </a:p>
        </p:txBody>
      </p:sp>
    </p:spTree>
    <p:extLst>
      <p:ext uri="{BB962C8B-B14F-4D97-AF65-F5344CB8AC3E}">
        <p14:creationId xmlns:p14="http://schemas.microsoft.com/office/powerpoint/2010/main" val="5060226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80530A-C8E7-44CA-90A9-E81576B236F6}"/>
              </a:ext>
            </a:extLst>
          </p:cNvPr>
          <p:cNvPicPr>
            <a:picLocks noChangeAspect="1"/>
          </p:cNvPicPr>
          <p:nvPr/>
        </p:nvPicPr>
        <p:blipFill>
          <a:blip r:embed="rId3"/>
          <a:stretch>
            <a:fillRect/>
          </a:stretch>
        </p:blipFill>
        <p:spPr>
          <a:xfrm>
            <a:off x="282270" y="1221979"/>
            <a:ext cx="8963025" cy="4467225"/>
          </a:xfrm>
          <a:prstGeom prst="rect">
            <a:avLst/>
          </a:prstGeom>
        </p:spPr>
      </p:pic>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4"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3" name="文本框 2">
            <a:extLst>
              <a:ext uri="{FF2B5EF4-FFF2-40B4-BE49-F238E27FC236}">
                <a16:creationId xmlns:a16="http://schemas.microsoft.com/office/drawing/2014/main" id="{9EE24A2F-BA6D-48D1-ABB5-62D28E15B2C5}"/>
              </a:ext>
            </a:extLst>
          </p:cNvPr>
          <p:cNvSpPr txBox="1"/>
          <p:nvPr/>
        </p:nvSpPr>
        <p:spPr>
          <a:xfrm>
            <a:off x="624979" y="836712"/>
            <a:ext cx="6048672" cy="369332"/>
          </a:xfrm>
          <a:prstGeom prst="rect">
            <a:avLst/>
          </a:prstGeom>
          <a:noFill/>
        </p:spPr>
        <p:txBody>
          <a:bodyPr wrap="square" rtlCol="0">
            <a:spAutoFit/>
          </a:bodyPr>
          <a:lstStyle/>
          <a:p>
            <a:r>
              <a:rPr lang="zh-CN" altLang="en-US" b="1" dirty="0"/>
              <a:t>生产过程容易被忽略的化学物质来源</a:t>
            </a:r>
          </a:p>
        </p:txBody>
      </p:sp>
      <p:cxnSp>
        <p:nvCxnSpPr>
          <p:cNvPr id="69" name="直接连接符 68">
            <a:extLst>
              <a:ext uri="{FF2B5EF4-FFF2-40B4-BE49-F238E27FC236}">
                <a16:creationId xmlns:a16="http://schemas.microsoft.com/office/drawing/2014/main" id="{A4E7B192-F221-4134-B2EE-50E656201A4C}"/>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4E605070-2C19-44B8-8F74-850F5DCFFD45}"/>
              </a:ext>
            </a:extLst>
          </p:cNvPr>
          <p:cNvPicPr>
            <a:picLocks noChangeAspect="1"/>
          </p:cNvPicPr>
          <p:nvPr/>
        </p:nvPicPr>
        <p:blipFill>
          <a:blip r:embed="rId5"/>
          <a:stretch>
            <a:fillRect/>
          </a:stretch>
        </p:blipFill>
        <p:spPr>
          <a:xfrm>
            <a:off x="9337947" y="3455591"/>
            <a:ext cx="2360543" cy="1917941"/>
          </a:xfrm>
          <a:prstGeom prst="rect">
            <a:avLst/>
          </a:prstGeom>
        </p:spPr>
      </p:pic>
      <p:sp>
        <p:nvSpPr>
          <p:cNvPr id="39" name="对话气泡: 矩形 38">
            <a:extLst>
              <a:ext uri="{FF2B5EF4-FFF2-40B4-BE49-F238E27FC236}">
                <a16:creationId xmlns:a16="http://schemas.microsoft.com/office/drawing/2014/main" id="{DCD88EF0-FAF1-42AF-8229-3DD0EDAA0A1F}"/>
              </a:ext>
            </a:extLst>
          </p:cNvPr>
          <p:cNvSpPr/>
          <p:nvPr/>
        </p:nvSpPr>
        <p:spPr>
          <a:xfrm>
            <a:off x="8240497" y="1954293"/>
            <a:ext cx="3672408" cy="906204"/>
          </a:xfrm>
          <a:prstGeom prst="wedgeRectCallout">
            <a:avLst>
              <a:gd name="adj1" fmla="val -133004"/>
              <a:gd name="adj2" fmla="val 1287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t>同一款鞋多个部位检出</a:t>
            </a:r>
            <a:r>
              <a:rPr lang="en-US" altLang="zh-CN" sz="1600" dirty="0"/>
              <a:t>NP</a:t>
            </a:r>
            <a:r>
              <a:rPr lang="zh-CN" altLang="en-US" sz="1600" dirty="0"/>
              <a:t>，基本可以判断胶粘剂导致的交叉污染，后经实验室分析胶水原料确证胶水含</a:t>
            </a:r>
            <a:r>
              <a:rPr lang="en-US" altLang="zh-CN" sz="1600" dirty="0"/>
              <a:t>NP</a:t>
            </a:r>
            <a:r>
              <a:rPr lang="zh-CN" altLang="en-US" sz="1600" dirty="0"/>
              <a:t>。</a:t>
            </a:r>
          </a:p>
        </p:txBody>
      </p:sp>
    </p:spTree>
    <p:extLst>
      <p:ext uri="{BB962C8B-B14F-4D97-AF65-F5344CB8AC3E}">
        <p14:creationId xmlns:p14="http://schemas.microsoft.com/office/powerpoint/2010/main" val="49848915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3" name="文本框 2">
            <a:extLst>
              <a:ext uri="{FF2B5EF4-FFF2-40B4-BE49-F238E27FC236}">
                <a16:creationId xmlns:a16="http://schemas.microsoft.com/office/drawing/2014/main" id="{9EE24A2F-BA6D-48D1-ABB5-62D28E15B2C5}"/>
              </a:ext>
            </a:extLst>
          </p:cNvPr>
          <p:cNvSpPr txBox="1"/>
          <p:nvPr/>
        </p:nvSpPr>
        <p:spPr>
          <a:xfrm>
            <a:off x="624979" y="836712"/>
            <a:ext cx="6048672" cy="369332"/>
          </a:xfrm>
          <a:prstGeom prst="rect">
            <a:avLst/>
          </a:prstGeom>
          <a:noFill/>
        </p:spPr>
        <p:txBody>
          <a:bodyPr wrap="square" rtlCol="0">
            <a:spAutoFit/>
          </a:bodyPr>
          <a:lstStyle/>
          <a:p>
            <a:r>
              <a:rPr lang="zh-CN" altLang="en-US" b="1" dirty="0"/>
              <a:t>生产过程容易被忽略的化学物质来源</a:t>
            </a:r>
          </a:p>
        </p:txBody>
      </p:sp>
      <p:cxnSp>
        <p:nvCxnSpPr>
          <p:cNvPr id="69" name="直接连接符 68">
            <a:extLst>
              <a:ext uri="{FF2B5EF4-FFF2-40B4-BE49-F238E27FC236}">
                <a16:creationId xmlns:a16="http://schemas.microsoft.com/office/drawing/2014/main" id="{A4E7B192-F221-4134-B2EE-50E656201A4C}"/>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64FDBD65-C1A4-4205-8838-1AFFF96BB473}"/>
              </a:ext>
            </a:extLst>
          </p:cNvPr>
          <p:cNvPicPr>
            <a:picLocks noChangeAspect="1"/>
          </p:cNvPicPr>
          <p:nvPr/>
        </p:nvPicPr>
        <p:blipFill>
          <a:blip r:embed="rId4"/>
          <a:stretch>
            <a:fillRect/>
          </a:stretch>
        </p:blipFill>
        <p:spPr>
          <a:xfrm>
            <a:off x="427575" y="1723530"/>
            <a:ext cx="9107488" cy="1095657"/>
          </a:xfrm>
          <a:prstGeom prst="rect">
            <a:avLst/>
          </a:prstGeom>
        </p:spPr>
      </p:pic>
      <p:pic>
        <p:nvPicPr>
          <p:cNvPr id="11" name="图片 10">
            <a:extLst>
              <a:ext uri="{FF2B5EF4-FFF2-40B4-BE49-F238E27FC236}">
                <a16:creationId xmlns:a16="http://schemas.microsoft.com/office/drawing/2014/main" id="{2AD96D75-0726-4AA6-8C6A-A2F3A08DA943}"/>
              </a:ext>
            </a:extLst>
          </p:cNvPr>
          <p:cNvPicPr>
            <a:picLocks noChangeAspect="1"/>
          </p:cNvPicPr>
          <p:nvPr/>
        </p:nvPicPr>
        <p:blipFill>
          <a:blip r:embed="rId5"/>
          <a:stretch>
            <a:fillRect/>
          </a:stretch>
        </p:blipFill>
        <p:spPr>
          <a:xfrm>
            <a:off x="408955" y="1403484"/>
            <a:ext cx="9144000" cy="343405"/>
          </a:xfrm>
          <a:prstGeom prst="rect">
            <a:avLst/>
          </a:prstGeom>
        </p:spPr>
      </p:pic>
      <p:pic>
        <p:nvPicPr>
          <p:cNvPr id="12" name="图片 11">
            <a:extLst>
              <a:ext uri="{FF2B5EF4-FFF2-40B4-BE49-F238E27FC236}">
                <a16:creationId xmlns:a16="http://schemas.microsoft.com/office/drawing/2014/main" id="{4D76A1E7-742A-44BE-AE4C-AC76F004C5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403" y="3436064"/>
            <a:ext cx="2256255" cy="1692192"/>
          </a:xfrm>
          <a:prstGeom prst="rect">
            <a:avLst/>
          </a:prstGeom>
        </p:spPr>
      </p:pic>
      <p:sp>
        <p:nvSpPr>
          <p:cNvPr id="13" name="矩形 12">
            <a:extLst>
              <a:ext uri="{FF2B5EF4-FFF2-40B4-BE49-F238E27FC236}">
                <a16:creationId xmlns:a16="http://schemas.microsoft.com/office/drawing/2014/main" id="{FD36B2C2-61C0-4D78-B469-0C22E3D33AA4}"/>
              </a:ext>
            </a:extLst>
          </p:cNvPr>
          <p:cNvSpPr/>
          <p:nvPr/>
        </p:nvSpPr>
        <p:spPr>
          <a:xfrm>
            <a:off x="1355425" y="3905789"/>
            <a:ext cx="743899"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32D4B27B-9660-40E8-89F1-0240D07B4F9A}"/>
              </a:ext>
            </a:extLst>
          </p:cNvPr>
          <p:cNvPicPr>
            <a:picLocks noChangeAspect="1"/>
          </p:cNvPicPr>
          <p:nvPr/>
        </p:nvPicPr>
        <p:blipFill>
          <a:blip r:embed="rId7"/>
          <a:stretch>
            <a:fillRect/>
          </a:stretch>
        </p:blipFill>
        <p:spPr>
          <a:xfrm>
            <a:off x="4657427" y="3101126"/>
            <a:ext cx="4442867" cy="3182053"/>
          </a:xfrm>
          <a:prstGeom prst="rect">
            <a:avLst/>
          </a:prstGeom>
        </p:spPr>
      </p:pic>
      <p:cxnSp>
        <p:nvCxnSpPr>
          <p:cNvPr id="15" name="直接连接符 14">
            <a:extLst>
              <a:ext uri="{FF2B5EF4-FFF2-40B4-BE49-F238E27FC236}">
                <a16:creationId xmlns:a16="http://schemas.microsoft.com/office/drawing/2014/main" id="{DABA3251-D80A-49FA-9543-8FE446C32885}"/>
              </a:ext>
            </a:extLst>
          </p:cNvPr>
          <p:cNvCxnSpPr>
            <a:cxnSpLocks/>
          </p:cNvCxnSpPr>
          <p:nvPr/>
        </p:nvCxnSpPr>
        <p:spPr>
          <a:xfrm flipV="1">
            <a:off x="2831658" y="3122984"/>
            <a:ext cx="1825769" cy="31308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直接连接符 15">
            <a:extLst>
              <a:ext uri="{FF2B5EF4-FFF2-40B4-BE49-F238E27FC236}">
                <a16:creationId xmlns:a16="http://schemas.microsoft.com/office/drawing/2014/main" id="{6DA3A785-6526-44AE-95DB-A954855FDCA8}"/>
              </a:ext>
            </a:extLst>
          </p:cNvPr>
          <p:cNvCxnSpPr>
            <a:cxnSpLocks/>
          </p:cNvCxnSpPr>
          <p:nvPr/>
        </p:nvCxnSpPr>
        <p:spPr>
          <a:xfrm>
            <a:off x="2831658" y="5128256"/>
            <a:ext cx="1838174" cy="11549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881F64B8-4590-4E25-9962-525BF63E16B9}"/>
              </a:ext>
            </a:extLst>
          </p:cNvPr>
          <p:cNvSpPr txBox="1"/>
          <p:nvPr/>
        </p:nvSpPr>
        <p:spPr>
          <a:xfrm>
            <a:off x="7108808" y="3251398"/>
            <a:ext cx="6480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a:t>M11</a:t>
            </a:r>
            <a:endParaRPr lang="zh-CN" altLang="en-US" dirty="0"/>
          </a:p>
        </p:txBody>
      </p:sp>
      <p:cxnSp>
        <p:nvCxnSpPr>
          <p:cNvPr id="18" name="直接箭头连接符 17">
            <a:extLst>
              <a:ext uri="{FF2B5EF4-FFF2-40B4-BE49-F238E27FC236}">
                <a16:creationId xmlns:a16="http://schemas.microsoft.com/office/drawing/2014/main" id="{4A3E1CCA-C5B5-4399-8C82-9950244AC55F}"/>
              </a:ext>
            </a:extLst>
          </p:cNvPr>
          <p:cNvCxnSpPr>
            <a:cxnSpLocks/>
          </p:cNvCxnSpPr>
          <p:nvPr/>
        </p:nvCxnSpPr>
        <p:spPr>
          <a:xfrm flipH="1">
            <a:off x="6592951" y="3491716"/>
            <a:ext cx="404990" cy="50405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9" name="文本框 18">
            <a:extLst>
              <a:ext uri="{FF2B5EF4-FFF2-40B4-BE49-F238E27FC236}">
                <a16:creationId xmlns:a16="http://schemas.microsoft.com/office/drawing/2014/main" id="{BF1E5B26-F928-472F-BF61-931ABF713568}"/>
              </a:ext>
            </a:extLst>
          </p:cNvPr>
          <p:cNvSpPr txBox="1"/>
          <p:nvPr/>
        </p:nvSpPr>
        <p:spPr>
          <a:xfrm>
            <a:off x="8545859" y="5498648"/>
            <a:ext cx="79208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a:t>M12</a:t>
            </a:r>
            <a:endParaRPr lang="zh-CN" altLang="en-US" dirty="0"/>
          </a:p>
        </p:txBody>
      </p:sp>
      <p:cxnSp>
        <p:nvCxnSpPr>
          <p:cNvPr id="20" name="直接箭头连接符 19">
            <a:extLst>
              <a:ext uri="{FF2B5EF4-FFF2-40B4-BE49-F238E27FC236}">
                <a16:creationId xmlns:a16="http://schemas.microsoft.com/office/drawing/2014/main" id="{D9CA80B3-E934-481B-A961-B9EF667FC114}"/>
              </a:ext>
            </a:extLst>
          </p:cNvPr>
          <p:cNvCxnSpPr>
            <a:cxnSpLocks/>
          </p:cNvCxnSpPr>
          <p:nvPr/>
        </p:nvCxnSpPr>
        <p:spPr>
          <a:xfrm flipH="1" flipV="1">
            <a:off x="7609755" y="4468470"/>
            <a:ext cx="936104" cy="9860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1" name="对话气泡: 矩形 20">
            <a:extLst>
              <a:ext uri="{FF2B5EF4-FFF2-40B4-BE49-F238E27FC236}">
                <a16:creationId xmlns:a16="http://schemas.microsoft.com/office/drawing/2014/main" id="{C1383458-B2AB-4C8C-9E37-6908979136AA}"/>
              </a:ext>
            </a:extLst>
          </p:cNvPr>
          <p:cNvSpPr/>
          <p:nvPr/>
        </p:nvSpPr>
        <p:spPr>
          <a:xfrm>
            <a:off x="8689875" y="1422635"/>
            <a:ext cx="3388641" cy="977170"/>
          </a:xfrm>
          <a:prstGeom prst="wedgeRectCallout">
            <a:avLst>
              <a:gd name="adj1" fmla="val -79168"/>
              <a:gd name="adj2" fmla="val 461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latin typeface="微软雅黑" panose="020B0503020204020204" pitchFamily="34" charset="-122"/>
                <a:ea typeface="微软雅黑" panose="020B0503020204020204" pitchFamily="34" charset="-122"/>
              </a:rPr>
              <a:t>混测与分测的数值对不上，并且多次测试数值变动较大，表明</a:t>
            </a:r>
            <a:r>
              <a:rPr lang="en-US" altLang="zh-CN" sz="1400" dirty="0">
                <a:latin typeface="微软雅黑" panose="020B0503020204020204" pitchFamily="34" charset="-122"/>
                <a:ea typeface="微软雅黑" panose="020B0503020204020204" pitchFamily="34" charset="-122"/>
              </a:rPr>
              <a:t>DBT</a:t>
            </a:r>
            <a:r>
              <a:rPr lang="zh-CN" altLang="en-US" sz="1400" dirty="0">
                <a:latin typeface="微软雅黑" panose="020B0503020204020204" pitchFamily="34" charset="-122"/>
                <a:ea typeface="微软雅黑" panose="020B0503020204020204" pitchFamily="34" charset="-122"/>
              </a:rPr>
              <a:t>的分布不均匀，可能与胶水在不同部位刷的厚薄不均有关，后经进一步分析证实</a:t>
            </a:r>
            <a:r>
              <a:rPr lang="en-US" altLang="zh-CN" sz="1400" dirty="0">
                <a:latin typeface="微软雅黑" panose="020B0503020204020204" pitchFamily="34" charset="-122"/>
                <a:ea typeface="微软雅黑" panose="020B0503020204020204" pitchFamily="34" charset="-122"/>
              </a:rPr>
              <a:t>DBT</a:t>
            </a:r>
            <a:r>
              <a:rPr lang="zh-CN" altLang="en-US" sz="1400" dirty="0">
                <a:latin typeface="微软雅黑" panose="020B0503020204020204" pitchFamily="34" charset="-122"/>
                <a:ea typeface="微软雅黑" panose="020B0503020204020204" pitchFamily="34" charset="-122"/>
              </a:rPr>
              <a:t>来自胶水。</a:t>
            </a:r>
          </a:p>
        </p:txBody>
      </p:sp>
    </p:spTree>
    <p:extLst>
      <p:ext uri="{BB962C8B-B14F-4D97-AF65-F5344CB8AC3E}">
        <p14:creationId xmlns:p14="http://schemas.microsoft.com/office/powerpoint/2010/main" val="63797881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3" name="文本框 2">
            <a:extLst>
              <a:ext uri="{FF2B5EF4-FFF2-40B4-BE49-F238E27FC236}">
                <a16:creationId xmlns:a16="http://schemas.microsoft.com/office/drawing/2014/main" id="{9EE24A2F-BA6D-48D1-ABB5-62D28E15B2C5}"/>
              </a:ext>
            </a:extLst>
          </p:cNvPr>
          <p:cNvSpPr txBox="1"/>
          <p:nvPr/>
        </p:nvSpPr>
        <p:spPr>
          <a:xfrm>
            <a:off x="624979" y="836712"/>
            <a:ext cx="6048672" cy="369332"/>
          </a:xfrm>
          <a:prstGeom prst="rect">
            <a:avLst/>
          </a:prstGeom>
          <a:noFill/>
        </p:spPr>
        <p:txBody>
          <a:bodyPr wrap="square" rtlCol="0">
            <a:spAutoFit/>
          </a:bodyPr>
          <a:lstStyle/>
          <a:p>
            <a:r>
              <a:rPr lang="zh-CN" altLang="en-US" b="1" dirty="0"/>
              <a:t>生产过程容易被忽略的化学物质来源</a:t>
            </a:r>
          </a:p>
        </p:txBody>
      </p:sp>
      <p:cxnSp>
        <p:nvCxnSpPr>
          <p:cNvPr id="69" name="直接连接符 68">
            <a:extLst>
              <a:ext uri="{FF2B5EF4-FFF2-40B4-BE49-F238E27FC236}">
                <a16:creationId xmlns:a16="http://schemas.microsoft.com/office/drawing/2014/main" id="{A4E7B192-F221-4134-B2EE-50E656201A4C}"/>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22" name="图片 21">
            <a:extLst>
              <a:ext uri="{FF2B5EF4-FFF2-40B4-BE49-F238E27FC236}">
                <a16:creationId xmlns:a16="http://schemas.microsoft.com/office/drawing/2014/main" id="{1AC909D9-89C7-4386-8D84-65795EE630F0}"/>
              </a:ext>
            </a:extLst>
          </p:cNvPr>
          <p:cNvPicPr>
            <a:picLocks noChangeAspect="1"/>
          </p:cNvPicPr>
          <p:nvPr/>
        </p:nvPicPr>
        <p:blipFill>
          <a:blip r:embed="rId4"/>
          <a:stretch>
            <a:fillRect/>
          </a:stretch>
        </p:blipFill>
        <p:spPr>
          <a:xfrm>
            <a:off x="264939" y="1333897"/>
            <a:ext cx="8791575" cy="942975"/>
          </a:xfrm>
          <a:prstGeom prst="rect">
            <a:avLst/>
          </a:prstGeom>
        </p:spPr>
      </p:pic>
      <p:pic>
        <p:nvPicPr>
          <p:cNvPr id="23" name="图片 22">
            <a:extLst>
              <a:ext uri="{FF2B5EF4-FFF2-40B4-BE49-F238E27FC236}">
                <a16:creationId xmlns:a16="http://schemas.microsoft.com/office/drawing/2014/main" id="{2721BF58-4B8C-4CC9-9196-5DAE8E4F5010}"/>
              </a:ext>
            </a:extLst>
          </p:cNvPr>
          <p:cNvPicPr>
            <a:picLocks noChangeAspect="1"/>
          </p:cNvPicPr>
          <p:nvPr/>
        </p:nvPicPr>
        <p:blipFill>
          <a:blip r:embed="rId5"/>
          <a:stretch>
            <a:fillRect/>
          </a:stretch>
        </p:blipFill>
        <p:spPr>
          <a:xfrm>
            <a:off x="264939" y="2305050"/>
            <a:ext cx="8810625" cy="1123950"/>
          </a:xfrm>
          <a:prstGeom prst="rect">
            <a:avLst/>
          </a:prstGeom>
        </p:spPr>
      </p:pic>
      <p:pic>
        <p:nvPicPr>
          <p:cNvPr id="24" name="图片 23">
            <a:extLst>
              <a:ext uri="{FF2B5EF4-FFF2-40B4-BE49-F238E27FC236}">
                <a16:creationId xmlns:a16="http://schemas.microsoft.com/office/drawing/2014/main" id="{BE94CA39-0A53-47D3-BED6-B5A1E31270EF}"/>
              </a:ext>
            </a:extLst>
          </p:cNvPr>
          <p:cNvPicPr>
            <a:picLocks noChangeAspect="1"/>
          </p:cNvPicPr>
          <p:nvPr/>
        </p:nvPicPr>
        <p:blipFill>
          <a:blip r:embed="rId6"/>
          <a:stretch>
            <a:fillRect/>
          </a:stretch>
        </p:blipFill>
        <p:spPr>
          <a:xfrm>
            <a:off x="274464" y="3501008"/>
            <a:ext cx="8801100" cy="981075"/>
          </a:xfrm>
          <a:prstGeom prst="rect">
            <a:avLst/>
          </a:prstGeom>
        </p:spPr>
      </p:pic>
      <p:pic>
        <p:nvPicPr>
          <p:cNvPr id="25" name="图片 24">
            <a:extLst>
              <a:ext uri="{FF2B5EF4-FFF2-40B4-BE49-F238E27FC236}">
                <a16:creationId xmlns:a16="http://schemas.microsoft.com/office/drawing/2014/main" id="{D5542DBE-022D-474D-805E-247E83A61030}"/>
              </a:ext>
            </a:extLst>
          </p:cNvPr>
          <p:cNvPicPr>
            <a:picLocks noChangeAspect="1"/>
          </p:cNvPicPr>
          <p:nvPr/>
        </p:nvPicPr>
        <p:blipFill>
          <a:blip r:embed="rId7"/>
          <a:stretch>
            <a:fillRect/>
          </a:stretch>
        </p:blipFill>
        <p:spPr>
          <a:xfrm>
            <a:off x="730318" y="4594286"/>
            <a:ext cx="3888432" cy="2247666"/>
          </a:xfrm>
          <a:prstGeom prst="rect">
            <a:avLst/>
          </a:prstGeom>
        </p:spPr>
      </p:pic>
      <p:sp>
        <p:nvSpPr>
          <p:cNvPr id="26" name="椭圆 25">
            <a:extLst>
              <a:ext uri="{FF2B5EF4-FFF2-40B4-BE49-F238E27FC236}">
                <a16:creationId xmlns:a16="http://schemas.microsoft.com/office/drawing/2014/main" id="{19172CE3-0CFB-4D54-943D-8BA5096D2442}"/>
              </a:ext>
            </a:extLst>
          </p:cNvPr>
          <p:cNvSpPr/>
          <p:nvPr/>
        </p:nvSpPr>
        <p:spPr>
          <a:xfrm>
            <a:off x="4238203" y="1653496"/>
            <a:ext cx="1008112"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4DF128E4-D284-4729-BB7E-3BFAC55DA1B0}"/>
              </a:ext>
            </a:extLst>
          </p:cNvPr>
          <p:cNvSpPr/>
          <p:nvPr/>
        </p:nvSpPr>
        <p:spPr>
          <a:xfrm>
            <a:off x="4315592" y="2798043"/>
            <a:ext cx="1008112"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C475B62D-D9CF-4998-A690-82BBDE53DA40}"/>
              </a:ext>
            </a:extLst>
          </p:cNvPr>
          <p:cNvSpPr/>
          <p:nvPr/>
        </p:nvSpPr>
        <p:spPr>
          <a:xfrm>
            <a:off x="4332271" y="3878554"/>
            <a:ext cx="1008112"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C20C7CC9-C955-4A33-9F57-1F9C6CEF3180}"/>
              </a:ext>
            </a:extLst>
          </p:cNvPr>
          <p:cNvSpPr txBox="1"/>
          <p:nvPr/>
        </p:nvSpPr>
        <p:spPr>
          <a:xfrm>
            <a:off x="3275527" y="6334780"/>
            <a:ext cx="108012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1400" dirty="0"/>
              <a:t>我方实验室测试的样品</a:t>
            </a:r>
          </a:p>
        </p:txBody>
      </p:sp>
      <p:sp>
        <p:nvSpPr>
          <p:cNvPr id="31" name="文本框 30">
            <a:extLst>
              <a:ext uri="{FF2B5EF4-FFF2-40B4-BE49-F238E27FC236}">
                <a16:creationId xmlns:a16="http://schemas.microsoft.com/office/drawing/2014/main" id="{A1982D54-3DE9-493E-A71E-AC6916C2E2D0}"/>
              </a:ext>
            </a:extLst>
          </p:cNvPr>
          <p:cNvSpPr txBox="1"/>
          <p:nvPr/>
        </p:nvSpPr>
        <p:spPr>
          <a:xfrm>
            <a:off x="1123968" y="6334780"/>
            <a:ext cx="108012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1400" dirty="0"/>
              <a:t>其他实验室的样品</a:t>
            </a:r>
          </a:p>
        </p:txBody>
      </p:sp>
      <p:sp>
        <p:nvSpPr>
          <p:cNvPr id="33" name="对话气泡: 矩形 32">
            <a:extLst>
              <a:ext uri="{FF2B5EF4-FFF2-40B4-BE49-F238E27FC236}">
                <a16:creationId xmlns:a16="http://schemas.microsoft.com/office/drawing/2014/main" id="{AE847137-5E42-4B82-AF23-671F9E73DD53}"/>
              </a:ext>
            </a:extLst>
          </p:cNvPr>
          <p:cNvSpPr/>
          <p:nvPr/>
        </p:nvSpPr>
        <p:spPr>
          <a:xfrm>
            <a:off x="7217937" y="4647844"/>
            <a:ext cx="3735181" cy="1616989"/>
          </a:xfrm>
          <a:prstGeom prst="wedgeRectCallout">
            <a:avLst>
              <a:gd name="adj1" fmla="val -103664"/>
              <a:gd name="adj2" fmla="val -70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t>工厂送的同一批次不同款成品鞋的鞋面检均检出</a:t>
            </a:r>
            <a:r>
              <a:rPr lang="en-US" altLang="zh-CN" sz="1400" dirty="0" err="1"/>
              <a:t>TeCP</a:t>
            </a:r>
            <a:r>
              <a:rPr lang="zh-CN" altLang="en-US" sz="1400" dirty="0"/>
              <a:t>和</a:t>
            </a:r>
            <a:r>
              <a:rPr lang="en-US" altLang="zh-CN" sz="1400" dirty="0"/>
              <a:t>PCP</a:t>
            </a:r>
            <a:r>
              <a:rPr lang="zh-CN" altLang="en-US" sz="1400" dirty="0"/>
              <a:t>，并且二者的含量比例相似，考虑为同一种污染源所致，同时客户送往其他实验室的不含胶水的鞋面（如图）原料未检出，后经过实验室确证为胶水污染。</a:t>
            </a:r>
          </a:p>
        </p:txBody>
      </p:sp>
      <p:sp>
        <p:nvSpPr>
          <p:cNvPr id="4" name="文本框 3">
            <a:extLst>
              <a:ext uri="{FF2B5EF4-FFF2-40B4-BE49-F238E27FC236}">
                <a16:creationId xmlns:a16="http://schemas.microsoft.com/office/drawing/2014/main" id="{3D804B9F-37F8-4B37-833A-0BF570450EC1}"/>
              </a:ext>
            </a:extLst>
          </p:cNvPr>
          <p:cNvSpPr txBox="1"/>
          <p:nvPr/>
        </p:nvSpPr>
        <p:spPr>
          <a:xfrm>
            <a:off x="9101582" y="1620718"/>
            <a:ext cx="1512168" cy="369332"/>
          </a:xfrm>
          <a:prstGeom prst="rect">
            <a:avLst/>
          </a:prstGeom>
          <a:noFill/>
        </p:spPr>
        <p:txBody>
          <a:bodyPr wrap="square" rtlCol="0">
            <a:spAutoFit/>
          </a:bodyPr>
          <a:lstStyle/>
          <a:p>
            <a:r>
              <a:rPr lang="zh-CN" altLang="en-US" dirty="0"/>
              <a:t>第一款样品</a:t>
            </a:r>
          </a:p>
        </p:txBody>
      </p:sp>
      <p:sp>
        <p:nvSpPr>
          <p:cNvPr id="34" name="文本框 33">
            <a:extLst>
              <a:ext uri="{FF2B5EF4-FFF2-40B4-BE49-F238E27FC236}">
                <a16:creationId xmlns:a16="http://schemas.microsoft.com/office/drawing/2014/main" id="{12CEF188-2858-435D-B149-0DF7CF67803E}"/>
              </a:ext>
            </a:extLst>
          </p:cNvPr>
          <p:cNvSpPr txBox="1"/>
          <p:nvPr/>
        </p:nvSpPr>
        <p:spPr>
          <a:xfrm>
            <a:off x="9121923" y="2651146"/>
            <a:ext cx="1512168" cy="369332"/>
          </a:xfrm>
          <a:prstGeom prst="rect">
            <a:avLst/>
          </a:prstGeom>
          <a:noFill/>
        </p:spPr>
        <p:txBody>
          <a:bodyPr wrap="square" rtlCol="0">
            <a:spAutoFit/>
          </a:bodyPr>
          <a:lstStyle/>
          <a:p>
            <a:r>
              <a:rPr lang="zh-CN" altLang="en-US" dirty="0"/>
              <a:t>第二款样品</a:t>
            </a:r>
          </a:p>
        </p:txBody>
      </p:sp>
      <p:sp>
        <p:nvSpPr>
          <p:cNvPr id="35" name="文本框 34">
            <a:extLst>
              <a:ext uri="{FF2B5EF4-FFF2-40B4-BE49-F238E27FC236}">
                <a16:creationId xmlns:a16="http://schemas.microsoft.com/office/drawing/2014/main" id="{1161342E-DB18-4E09-AE0A-4E1A3DEC415A}"/>
              </a:ext>
            </a:extLst>
          </p:cNvPr>
          <p:cNvSpPr txBox="1"/>
          <p:nvPr/>
        </p:nvSpPr>
        <p:spPr>
          <a:xfrm>
            <a:off x="9121923" y="3704629"/>
            <a:ext cx="1512168" cy="369332"/>
          </a:xfrm>
          <a:prstGeom prst="rect">
            <a:avLst/>
          </a:prstGeom>
          <a:noFill/>
        </p:spPr>
        <p:txBody>
          <a:bodyPr wrap="square" rtlCol="0">
            <a:spAutoFit/>
          </a:bodyPr>
          <a:lstStyle/>
          <a:p>
            <a:r>
              <a:rPr lang="zh-CN" altLang="en-US" dirty="0"/>
              <a:t>第三款样品</a:t>
            </a:r>
          </a:p>
        </p:txBody>
      </p:sp>
    </p:spTree>
    <p:extLst>
      <p:ext uri="{BB962C8B-B14F-4D97-AF65-F5344CB8AC3E}">
        <p14:creationId xmlns:p14="http://schemas.microsoft.com/office/powerpoint/2010/main" val="8112873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3" name="文本框 2">
            <a:extLst>
              <a:ext uri="{FF2B5EF4-FFF2-40B4-BE49-F238E27FC236}">
                <a16:creationId xmlns:a16="http://schemas.microsoft.com/office/drawing/2014/main" id="{9EE24A2F-BA6D-48D1-ABB5-62D28E15B2C5}"/>
              </a:ext>
            </a:extLst>
          </p:cNvPr>
          <p:cNvSpPr txBox="1"/>
          <p:nvPr/>
        </p:nvSpPr>
        <p:spPr>
          <a:xfrm>
            <a:off x="624979" y="836712"/>
            <a:ext cx="6048672" cy="369332"/>
          </a:xfrm>
          <a:prstGeom prst="rect">
            <a:avLst/>
          </a:prstGeom>
          <a:noFill/>
        </p:spPr>
        <p:txBody>
          <a:bodyPr wrap="square" rtlCol="0">
            <a:spAutoFit/>
          </a:bodyPr>
          <a:lstStyle/>
          <a:p>
            <a:r>
              <a:rPr lang="zh-CN" altLang="en-US" b="1" dirty="0"/>
              <a:t>国内纺织工业湿处理过程有害化学物质排放情况</a:t>
            </a:r>
          </a:p>
        </p:txBody>
      </p:sp>
      <p:graphicFrame>
        <p:nvGraphicFramePr>
          <p:cNvPr id="16" name="表格 15">
            <a:extLst>
              <a:ext uri="{FF2B5EF4-FFF2-40B4-BE49-F238E27FC236}">
                <a16:creationId xmlns:a16="http://schemas.microsoft.com/office/drawing/2014/main" id="{2DC674D3-8E79-4786-B70A-6CF4FFBF49DE}"/>
              </a:ext>
            </a:extLst>
          </p:cNvPr>
          <p:cNvGraphicFramePr>
            <a:graphicFrameLocks noGrp="1"/>
          </p:cNvGraphicFramePr>
          <p:nvPr>
            <p:extLst>
              <p:ext uri="{D42A27DB-BD31-4B8C-83A1-F6EECF244321}">
                <p14:modId xmlns:p14="http://schemas.microsoft.com/office/powerpoint/2010/main" val="2314580808"/>
              </p:ext>
            </p:extLst>
          </p:nvPr>
        </p:nvGraphicFramePr>
        <p:xfrm>
          <a:off x="985019" y="5217265"/>
          <a:ext cx="1816100" cy="721827"/>
        </p:xfrm>
        <a:graphic>
          <a:graphicData uri="http://schemas.openxmlformats.org/drawingml/2006/table">
            <a:tbl>
              <a:tblPr/>
              <a:tblGrid>
                <a:gridCol w="1816100">
                  <a:extLst>
                    <a:ext uri="{9D8B030D-6E8A-4147-A177-3AD203B41FA5}">
                      <a16:colId xmlns:a16="http://schemas.microsoft.com/office/drawing/2014/main" val="4168048689"/>
                    </a:ext>
                  </a:extLst>
                </a:gridCol>
              </a:tblGrid>
              <a:tr h="178902">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频繁检出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452099143"/>
                  </a:ext>
                </a:extLst>
              </a:tr>
              <a:tr h="180975">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偶尔检出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197080221"/>
                  </a:ext>
                </a:extLst>
              </a:tr>
              <a:tr h="180975">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少量检出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347174625"/>
                  </a:ext>
                </a:extLst>
              </a:tr>
              <a:tr h="180975">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无经验数据</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988442548"/>
                  </a:ext>
                </a:extLst>
              </a:tr>
            </a:tbl>
          </a:graphicData>
        </a:graphic>
      </p:graphicFrame>
      <p:graphicFrame>
        <p:nvGraphicFramePr>
          <p:cNvPr id="13" name="表格 12">
            <a:extLst>
              <a:ext uri="{FF2B5EF4-FFF2-40B4-BE49-F238E27FC236}">
                <a16:creationId xmlns:a16="http://schemas.microsoft.com/office/drawing/2014/main" id="{CE6C05D9-4F10-4C7A-B3FA-A79E750BF1B1}"/>
              </a:ext>
            </a:extLst>
          </p:cNvPr>
          <p:cNvGraphicFramePr>
            <a:graphicFrameLocks noGrp="1"/>
          </p:cNvGraphicFramePr>
          <p:nvPr>
            <p:extLst>
              <p:ext uri="{D42A27DB-BD31-4B8C-83A1-F6EECF244321}">
                <p14:modId xmlns:p14="http://schemas.microsoft.com/office/powerpoint/2010/main" val="2619586791"/>
              </p:ext>
            </p:extLst>
          </p:nvPr>
        </p:nvGraphicFramePr>
        <p:xfrm>
          <a:off x="985019" y="1467075"/>
          <a:ext cx="10045696" cy="3434715"/>
        </p:xfrm>
        <a:graphic>
          <a:graphicData uri="http://schemas.openxmlformats.org/drawingml/2006/table">
            <a:tbl>
              <a:tblPr/>
              <a:tblGrid>
                <a:gridCol w="1818700">
                  <a:extLst>
                    <a:ext uri="{9D8B030D-6E8A-4147-A177-3AD203B41FA5}">
                      <a16:colId xmlns:a16="http://schemas.microsoft.com/office/drawing/2014/main" val="2106342245"/>
                    </a:ext>
                  </a:extLst>
                </a:gridCol>
                <a:gridCol w="685583">
                  <a:extLst>
                    <a:ext uri="{9D8B030D-6E8A-4147-A177-3AD203B41FA5}">
                      <a16:colId xmlns:a16="http://schemas.microsoft.com/office/drawing/2014/main" val="856377574"/>
                    </a:ext>
                  </a:extLst>
                </a:gridCol>
                <a:gridCol w="685583">
                  <a:extLst>
                    <a:ext uri="{9D8B030D-6E8A-4147-A177-3AD203B41FA5}">
                      <a16:colId xmlns:a16="http://schemas.microsoft.com/office/drawing/2014/main" val="395903580"/>
                    </a:ext>
                  </a:extLst>
                </a:gridCol>
                <a:gridCol w="685583">
                  <a:extLst>
                    <a:ext uri="{9D8B030D-6E8A-4147-A177-3AD203B41FA5}">
                      <a16:colId xmlns:a16="http://schemas.microsoft.com/office/drawing/2014/main" val="719742363"/>
                    </a:ext>
                  </a:extLst>
                </a:gridCol>
                <a:gridCol w="685583">
                  <a:extLst>
                    <a:ext uri="{9D8B030D-6E8A-4147-A177-3AD203B41FA5}">
                      <a16:colId xmlns:a16="http://schemas.microsoft.com/office/drawing/2014/main" val="2346655699"/>
                    </a:ext>
                  </a:extLst>
                </a:gridCol>
                <a:gridCol w="685583">
                  <a:extLst>
                    <a:ext uri="{9D8B030D-6E8A-4147-A177-3AD203B41FA5}">
                      <a16:colId xmlns:a16="http://schemas.microsoft.com/office/drawing/2014/main" val="1279583541"/>
                    </a:ext>
                  </a:extLst>
                </a:gridCol>
                <a:gridCol w="685583">
                  <a:extLst>
                    <a:ext uri="{9D8B030D-6E8A-4147-A177-3AD203B41FA5}">
                      <a16:colId xmlns:a16="http://schemas.microsoft.com/office/drawing/2014/main" val="1299622447"/>
                    </a:ext>
                  </a:extLst>
                </a:gridCol>
                <a:gridCol w="685583">
                  <a:extLst>
                    <a:ext uri="{9D8B030D-6E8A-4147-A177-3AD203B41FA5}">
                      <a16:colId xmlns:a16="http://schemas.microsoft.com/office/drawing/2014/main" val="2218709233"/>
                    </a:ext>
                  </a:extLst>
                </a:gridCol>
                <a:gridCol w="685583">
                  <a:extLst>
                    <a:ext uri="{9D8B030D-6E8A-4147-A177-3AD203B41FA5}">
                      <a16:colId xmlns:a16="http://schemas.microsoft.com/office/drawing/2014/main" val="3547530027"/>
                    </a:ext>
                  </a:extLst>
                </a:gridCol>
                <a:gridCol w="685583">
                  <a:extLst>
                    <a:ext uri="{9D8B030D-6E8A-4147-A177-3AD203B41FA5}">
                      <a16:colId xmlns:a16="http://schemas.microsoft.com/office/drawing/2014/main" val="1434139733"/>
                    </a:ext>
                  </a:extLst>
                </a:gridCol>
                <a:gridCol w="685583">
                  <a:extLst>
                    <a:ext uri="{9D8B030D-6E8A-4147-A177-3AD203B41FA5}">
                      <a16:colId xmlns:a16="http://schemas.microsoft.com/office/drawing/2014/main" val="4124477165"/>
                    </a:ext>
                  </a:extLst>
                </a:gridCol>
                <a:gridCol w="685583">
                  <a:extLst>
                    <a:ext uri="{9D8B030D-6E8A-4147-A177-3AD203B41FA5}">
                      <a16:colId xmlns:a16="http://schemas.microsoft.com/office/drawing/2014/main" val="1559655399"/>
                    </a:ext>
                  </a:extLst>
                </a:gridCol>
                <a:gridCol w="685583">
                  <a:extLst>
                    <a:ext uri="{9D8B030D-6E8A-4147-A177-3AD203B41FA5}">
                      <a16:colId xmlns:a16="http://schemas.microsoft.com/office/drawing/2014/main" val="1477454742"/>
                    </a:ext>
                  </a:extLst>
                </a:gridCol>
              </a:tblGrid>
              <a:tr h="180975">
                <a:tc rowSpan="3" gridSpan="2">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化合物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lang="zh-CN" altLang="en-US"/>
                    </a:p>
                  </a:txBody>
                  <a:tcPr/>
                </a:tc>
                <a:tc rowSpan="2" gridSpan="2">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绿色组织要求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zh-CN" altLang="en-US"/>
                    </a:p>
                  </a:txBody>
                  <a:tcPr/>
                </a:tc>
                <a:tc gridSpan="9">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检出水平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672464537"/>
                  </a:ext>
                </a:extLst>
              </a:tr>
              <a:tr h="180975">
                <a:tc gridSpan="2" vMerge="1">
                  <a:txBody>
                    <a:bodyPr/>
                    <a:lstStyle/>
                    <a:p>
                      <a:endParaRPr lang="zh-CN" altLang="en-US"/>
                    </a:p>
                  </a:txBody>
                  <a:tcPr/>
                </a:tc>
                <a:tc hMerge="1" vMerge="1">
                  <a:txBody>
                    <a:bodyPr/>
                    <a:lstStyle/>
                    <a:p>
                      <a:endParaRPr lang="zh-CN" altLang="en-US"/>
                    </a:p>
                  </a:txBody>
                  <a:tcPr/>
                </a:tc>
                <a:tc gridSpan="2" vMerge="1">
                  <a:txBody>
                    <a:bodyPr/>
                    <a:lstStyle/>
                    <a:p>
                      <a:endParaRPr lang="zh-CN" altLang="en-US"/>
                    </a:p>
                  </a:txBody>
                  <a:tcPr/>
                </a:tc>
                <a:tc hMerge="1" vMerge="1">
                  <a:txBody>
                    <a:bodyPr/>
                    <a:lstStyle/>
                    <a:p>
                      <a:endParaRPr lang="zh-CN" altLang="en-US"/>
                    </a:p>
                  </a:txBody>
                  <a:tcPr/>
                </a:tc>
                <a:tc gridSpan="3">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合成革厂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染厂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皮革厂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722571483"/>
                  </a:ext>
                </a:extLst>
              </a:tr>
              <a:tr h="180975">
                <a:tc gridSpan="2" vMerge="1">
                  <a:txBody>
                    <a:bodyPr/>
                    <a:lstStyle/>
                    <a:p>
                      <a:endParaRPr lang="zh-CN" altLang="en-US"/>
                    </a:p>
                  </a:txBody>
                  <a:tcPr/>
                </a:tc>
                <a:tc hMerge="1" vMerge="1">
                  <a:txBody>
                    <a:bodyPr/>
                    <a:lstStyle/>
                    <a:p>
                      <a:endParaRPr lang="zh-CN" altLang="en-US"/>
                    </a:p>
                  </a:txBody>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ZDHC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Detox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废水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沉积物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成品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废水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沉积物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成品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废水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沉积物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成品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2130316"/>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烷基酚和烷基酚聚氧乙烯醚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等线" panose="02010600030101010101" pitchFamily="2" charset="-122"/>
                          <a:ea typeface="等线" panose="02010600030101010101" pitchFamily="2" charset="-122"/>
                        </a:rPr>
                        <a:t>AP&amp;APEO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75646221"/>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氯苯和氯化甲苯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COC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51239189"/>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氯酚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CPs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37763341"/>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偶氮染料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AZO dyes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9224116"/>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致敏和致癌染料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ADD&amp;CD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88215926"/>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磷酸酯阻燃剂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PFR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83535276"/>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乙二醇醚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Glycols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65333430"/>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氯化溶剂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CSs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FFFFFF"/>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FFFFFF"/>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FFFFFF"/>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FFFFFF"/>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FFFFFF"/>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97795914"/>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有机锡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OTC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89126257"/>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多环芳烃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PAHs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48042389"/>
                  </a:ext>
                </a:extLst>
              </a:tr>
              <a:tr h="180975">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全氟化合物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PFCs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96234181"/>
                  </a:ext>
                </a:extLst>
              </a:tr>
              <a:tr h="180975">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邻苯二甲酸酯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PAEs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57615409"/>
                  </a:ext>
                </a:extLst>
              </a:tr>
              <a:tr h="111396">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重金属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HM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0098587"/>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短链氯化石蜡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SCCP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93058746"/>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挥发性有机物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VOC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FF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39143642"/>
                  </a:ext>
                </a:extLst>
              </a:tr>
              <a:tr h="180975">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二甲基甲酰胺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等线" panose="02010600030101010101" pitchFamily="2" charset="-122"/>
                          <a:ea typeface="等线" panose="02010600030101010101" pitchFamily="2" charset="-122"/>
                        </a:rPr>
                        <a:t>DMFA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FF0000"/>
                          </a:solidFill>
                          <a:effectLst/>
                          <a:latin typeface="等线" panose="02010600030101010101" pitchFamily="2" charset="-122"/>
                          <a:ea typeface="等线" panose="02010600030101010101" pitchFamily="2" charset="-122"/>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35367471"/>
                  </a:ext>
                </a:extLst>
              </a:tr>
            </a:tbl>
          </a:graphicData>
        </a:graphic>
      </p:graphicFrame>
      <p:cxnSp>
        <p:nvCxnSpPr>
          <p:cNvPr id="18" name="直接连接符 17">
            <a:extLst>
              <a:ext uri="{FF2B5EF4-FFF2-40B4-BE49-F238E27FC236}">
                <a16:creationId xmlns:a16="http://schemas.microsoft.com/office/drawing/2014/main" id="{3C961872-9810-4524-ABC1-3D304554A2D0}"/>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12022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3" name="文本框 2">
            <a:extLst>
              <a:ext uri="{FF2B5EF4-FFF2-40B4-BE49-F238E27FC236}">
                <a16:creationId xmlns:a16="http://schemas.microsoft.com/office/drawing/2014/main" id="{9EE24A2F-BA6D-48D1-ABB5-62D28E15B2C5}"/>
              </a:ext>
            </a:extLst>
          </p:cNvPr>
          <p:cNvSpPr txBox="1"/>
          <p:nvPr/>
        </p:nvSpPr>
        <p:spPr>
          <a:xfrm>
            <a:off x="624979" y="836712"/>
            <a:ext cx="6048672" cy="369332"/>
          </a:xfrm>
          <a:prstGeom prst="rect">
            <a:avLst/>
          </a:prstGeom>
          <a:noFill/>
        </p:spPr>
        <p:txBody>
          <a:bodyPr wrap="square" rtlCol="0">
            <a:spAutoFit/>
          </a:bodyPr>
          <a:lstStyle/>
          <a:p>
            <a:r>
              <a:rPr lang="zh-CN" altLang="en-US" b="1" dirty="0"/>
              <a:t>问题的思考</a:t>
            </a:r>
          </a:p>
        </p:txBody>
      </p:sp>
      <p:sp>
        <p:nvSpPr>
          <p:cNvPr id="2" name="文本框 1">
            <a:extLst>
              <a:ext uri="{FF2B5EF4-FFF2-40B4-BE49-F238E27FC236}">
                <a16:creationId xmlns:a16="http://schemas.microsoft.com/office/drawing/2014/main" id="{18E542D0-BD5C-40A6-8AAA-0F18E036D47E}"/>
              </a:ext>
            </a:extLst>
          </p:cNvPr>
          <p:cNvSpPr txBox="1"/>
          <p:nvPr/>
        </p:nvSpPr>
        <p:spPr>
          <a:xfrm>
            <a:off x="624979" y="1556792"/>
            <a:ext cx="10801200" cy="378436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zh-CN" altLang="en-US" dirty="0">
                <a:solidFill>
                  <a:srgbClr val="0070C0"/>
                </a:solidFill>
              </a:rPr>
              <a:t>由于供应商不能判断这种供应链有害物质排放的管控带来的是风险还是机遇，在数据收集的过程的配合度较差，导致部分数据的真实性存疑，比如通知三天后才让进厂取样，或者拒绝工人佩戴</a:t>
            </a:r>
            <a:r>
              <a:rPr lang="en-US" altLang="zh-CN" dirty="0">
                <a:solidFill>
                  <a:srgbClr val="0070C0"/>
                </a:solidFill>
              </a:rPr>
              <a:t>VOC</a:t>
            </a:r>
            <a:r>
              <a:rPr lang="zh-CN" altLang="en-US" dirty="0">
                <a:solidFill>
                  <a:srgbClr val="0070C0"/>
                </a:solidFill>
              </a:rPr>
              <a:t>吸收盒等。</a:t>
            </a:r>
            <a:endParaRPr lang="en-US" altLang="zh-CN" dirty="0">
              <a:solidFill>
                <a:srgbClr val="0070C0"/>
              </a:solidFill>
            </a:endParaRPr>
          </a:p>
          <a:p>
            <a:pPr marL="285750" indent="-285750">
              <a:lnSpc>
                <a:spcPct val="150000"/>
              </a:lnSpc>
              <a:buFont typeface="Wingdings" panose="05000000000000000000" pitchFamily="2" charset="2"/>
              <a:buChar char="ü"/>
            </a:pPr>
            <a:endParaRPr lang="en-US" altLang="zh-CN" dirty="0">
              <a:solidFill>
                <a:srgbClr val="0070C0"/>
              </a:solidFill>
            </a:endParaRPr>
          </a:p>
          <a:p>
            <a:pPr marL="285750" indent="-285750">
              <a:lnSpc>
                <a:spcPct val="150000"/>
              </a:lnSpc>
              <a:buFont typeface="Wingdings" panose="05000000000000000000" pitchFamily="2" charset="2"/>
              <a:buChar char="ü"/>
            </a:pPr>
            <a:r>
              <a:rPr lang="zh-CN" altLang="en-US" dirty="0">
                <a:solidFill>
                  <a:srgbClr val="0070C0"/>
                </a:solidFill>
              </a:rPr>
              <a:t>可替代的技术尚未实现工业化，导致部分产业升级进度缓慢，比如湿法制革，铬鞣法制革。</a:t>
            </a:r>
            <a:endParaRPr lang="en-US" altLang="zh-CN" dirty="0">
              <a:solidFill>
                <a:srgbClr val="0070C0"/>
              </a:solidFill>
            </a:endParaRPr>
          </a:p>
          <a:p>
            <a:pPr marL="285750" indent="-285750">
              <a:lnSpc>
                <a:spcPct val="150000"/>
              </a:lnSpc>
              <a:buFont typeface="Wingdings" panose="05000000000000000000" pitchFamily="2" charset="2"/>
              <a:buChar char="ü"/>
            </a:pPr>
            <a:endParaRPr lang="en-US" altLang="zh-CN" dirty="0">
              <a:solidFill>
                <a:srgbClr val="0070C0"/>
              </a:solidFill>
            </a:endParaRPr>
          </a:p>
          <a:p>
            <a:pPr marL="285750" indent="-285750">
              <a:lnSpc>
                <a:spcPct val="150000"/>
              </a:lnSpc>
              <a:buFont typeface="Wingdings" panose="05000000000000000000" pitchFamily="2" charset="2"/>
              <a:buChar char="ü"/>
            </a:pPr>
            <a:r>
              <a:rPr lang="zh-CN" altLang="en-US" dirty="0">
                <a:solidFill>
                  <a:srgbClr val="0070C0"/>
                </a:solidFill>
              </a:rPr>
              <a:t>企业短时间内未能获得技术升级带来的利好，导致成本直线上升，加上经济形势下滑，企业负担巨大，需政府或买家提供相应的承诺与有效的支持，而不是像一个惩罚措施一样鞭笞企业转型。</a:t>
            </a:r>
            <a:endParaRPr lang="en-US" altLang="zh-CN" dirty="0">
              <a:solidFill>
                <a:srgbClr val="0070C0"/>
              </a:solidFill>
            </a:endParaRPr>
          </a:p>
          <a:p>
            <a:pPr marL="285750" indent="-285750">
              <a:lnSpc>
                <a:spcPct val="150000"/>
              </a:lnSpc>
              <a:buFont typeface="Wingdings" panose="05000000000000000000" pitchFamily="2" charset="2"/>
              <a:buChar char="ü"/>
            </a:pPr>
            <a:endParaRPr lang="en-US" altLang="zh-CN" dirty="0">
              <a:solidFill>
                <a:srgbClr val="0070C0"/>
              </a:solidFill>
            </a:endParaRPr>
          </a:p>
          <a:p>
            <a:pPr marL="285750" indent="-285750">
              <a:lnSpc>
                <a:spcPct val="150000"/>
              </a:lnSpc>
              <a:buFont typeface="Wingdings" panose="05000000000000000000" pitchFamily="2" charset="2"/>
              <a:buChar char="ü"/>
            </a:pPr>
            <a:r>
              <a:rPr lang="zh-CN" altLang="en-US" dirty="0">
                <a:solidFill>
                  <a:srgbClr val="0070C0"/>
                </a:solidFill>
              </a:rPr>
              <a:t>形成行业统一的标准，由于国内外各种组织制定的五花八门的</a:t>
            </a:r>
            <a:r>
              <a:rPr lang="en-US" altLang="zh-CN" dirty="0">
                <a:solidFill>
                  <a:srgbClr val="0070C0"/>
                </a:solidFill>
              </a:rPr>
              <a:t>RSL</a:t>
            </a:r>
            <a:r>
              <a:rPr lang="zh-CN" altLang="en-US" dirty="0">
                <a:solidFill>
                  <a:srgbClr val="0070C0"/>
                </a:solidFill>
              </a:rPr>
              <a:t>，导致供应链企业疲于应付。</a:t>
            </a:r>
            <a:endParaRPr lang="en-US" altLang="zh-CN" dirty="0">
              <a:solidFill>
                <a:srgbClr val="0070C0"/>
              </a:solidFill>
            </a:endParaRPr>
          </a:p>
        </p:txBody>
      </p:sp>
      <p:cxnSp>
        <p:nvCxnSpPr>
          <p:cNvPr id="8" name="直接连接符 7">
            <a:extLst>
              <a:ext uri="{FF2B5EF4-FFF2-40B4-BE49-F238E27FC236}">
                <a16:creationId xmlns:a16="http://schemas.microsoft.com/office/drawing/2014/main" id="{B66F723E-EC0F-43C4-B164-D8635657D6DD}"/>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04223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descr="C:\Users\Administrator\Desktop\PSD187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5" y="3109075"/>
            <a:ext cx="12307641" cy="16160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istrator\Desktop\SW (58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458" y="287868"/>
            <a:ext cx="9267365" cy="4149244"/>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p:cNvSpPr/>
          <p:nvPr/>
        </p:nvSpPr>
        <p:spPr>
          <a:xfrm>
            <a:off x="-27325" y="3944490"/>
            <a:ext cx="12245591" cy="2940894"/>
          </a:xfrm>
          <a:prstGeom prst="rect">
            <a:avLst/>
          </a:prstGeom>
          <a:blipFill>
            <a:blip r:embed="rId5" cstate="print">
              <a:extLst>
                <a:ext uri="{BEBA8EAE-BF5A-486C-A8C5-ECC9F3942E4B}">
                  <a14:imgProps xmlns:a14="http://schemas.microsoft.com/office/drawing/2010/main">
                    <a14:imgLayer r:embed="rId6">
                      <a14:imgEffect>
                        <a14:saturation sat="0"/>
                      </a14:imgEffect>
                    </a14:imgLayer>
                  </a14:imgProps>
                </a:ext>
              </a:extLst>
            </a:blip>
            <a:srcRect/>
            <a:stretch>
              <a:fillRect t="-67119" b="-67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Rectangle 5"/>
          <p:cNvSpPr>
            <a:spLocks noChangeArrowheads="1"/>
          </p:cNvSpPr>
          <p:nvPr/>
        </p:nvSpPr>
        <p:spPr bwMode="auto">
          <a:xfrm>
            <a:off x="-27324" y="3933056"/>
            <a:ext cx="7277040" cy="81520"/>
          </a:xfrm>
          <a:prstGeom prst="rect">
            <a:avLst/>
          </a:prstGeom>
          <a:solidFill>
            <a:srgbClr val="92D05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Rectangle 7"/>
          <p:cNvSpPr>
            <a:spLocks noChangeArrowheads="1"/>
          </p:cNvSpPr>
          <p:nvPr/>
        </p:nvSpPr>
        <p:spPr bwMode="auto">
          <a:xfrm>
            <a:off x="8421268" y="3933056"/>
            <a:ext cx="1265144" cy="8152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2" name="Rectangle 8"/>
          <p:cNvSpPr>
            <a:spLocks noChangeArrowheads="1"/>
          </p:cNvSpPr>
          <p:nvPr/>
        </p:nvSpPr>
        <p:spPr bwMode="auto">
          <a:xfrm>
            <a:off x="9686418" y="3933056"/>
            <a:ext cx="1266711" cy="81520"/>
          </a:xfrm>
          <a:prstGeom prst="rect">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Rectangle 9"/>
          <p:cNvSpPr>
            <a:spLocks noChangeArrowheads="1"/>
          </p:cNvSpPr>
          <p:nvPr/>
        </p:nvSpPr>
        <p:spPr bwMode="auto">
          <a:xfrm>
            <a:off x="10953123" y="3933056"/>
            <a:ext cx="1265144" cy="81520"/>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Rectangle 6"/>
          <p:cNvSpPr>
            <a:spLocks noChangeArrowheads="1"/>
          </p:cNvSpPr>
          <p:nvPr/>
        </p:nvSpPr>
        <p:spPr bwMode="auto">
          <a:xfrm>
            <a:off x="7207146" y="3933056"/>
            <a:ext cx="1266711" cy="81520"/>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pic>
        <p:nvPicPr>
          <p:cNvPr id="34" name="Picture 2" descr="C:\Users\Administrator\Desktop\PSD187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8500" y="173359"/>
            <a:ext cx="4104456" cy="437826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904395" y="4365110"/>
            <a:ext cx="4258731" cy="1015663"/>
          </a:xfrm>
          <a:prstGeom prst="rect">
            <a:avLst/>
          </a:prstGeom>
          <a:noFill/>
          <a:effectLst/>
        </p:spPr>
        <p:txBody>
          <a:bodyPr wrap="none" rtlCol="0">
            <a:spAutoFit/>
          </a:bodyPr>
          <a:lstStyle/>
          <a:p>
            <a:pPr algn="ctr"/>
            <a:r>
              <a:rPr lang="en-US" altLang="zh-CN" sz="6000" dirty="0">
                <a:solidFill>
                  <a:schemeClr val="bg1"/>
                </a:solidFill>
                <a:latin typeface="Impact MT Std" pitchFamily="34" charset="0"/>
                <a:ea typeface="微软雅黑" panose="020B0503020204020204" pitchFamily="34" charset="-122"/>
              </a:rPr>
              <a:t>THANK   YOU</a:t>
            </a:r>
          </a:p>
        </p:txBody>
      </p:sp>
      <p:sp>
        <p:nvSpPr>
          <p:cNvPr id="16" name="TextBox 15"/>
          <p:cNvSpPr txBox="1"/>
          <p:nvPr/>
        </p:nvSpPr>
        <p:spPr>
          <a:xfrm>
            <a:off x="2857227" y="5116548"/>
            <a:ext cx="5112568" cy="1200329"/>
          </a:xfrm>
          <a:prstGeom prst="rect">
            <a:avLst/>
          </a:prstGeom>
          <a:noFill/>
        </p:spPr>
        <p:txBody>
          <a:bodyPr wrap="square" rtlCol="0">
            <a:spAutoFit/>
          </a:bodyPr>
          <a:lstStyle/>
          <a:p>
            <a:pPr algn="r"/>
            <a:r>
              <a:rPr lang="zh-CN" altLang="en-US" sz="7200" b="1" dirty="0">
                <a:solidFill>
                  <a:schemeClr val="bg1"/>
                </a:solidFill>
                <a:latin typeface="微软雅黑" panose="020B0503020204020204" pitchFamily="34" charset="-122"/>
                <a:ea typeface="微软雅黑" panose="020B0503020204020204" pitchFamily="34" charset="-122"/>
              </a:rPr>
              <a:t>谢谢观看</a:t>
            </a:r>
            <a:endParaRPr lang="zh-CN" altLang="en-US" sz="13800" b="1" dirty="0">
              <a:solidFill>
                <a:schemeClr val="bg1"/>
              </a:solidFill>
              <a:latin typeface="微软雅黑" panose="020B0503020204020204" pitchFamily="34" charset="-122"/>
              <a:ea typeface="微软雅黑" panose="020B0503020204020204" pitchFamily="34" charset="-122"/>
            </a:endParaRPr>
          </a:p>
        </p:txBody>
      </p:sp>
      <p:pic>
        <p:nvPicPr>
          <p:cNvPr id="13" name="图片 12" descr="最新泉州LOGO透明底.png">
            <a:extLst>
              <a:ext uri="{FF2B5EF4-FFF2-40B4-BE49-F238E27FC236}">
                <a16:creationId xmlns:a16="http://schemas.microsoft.com/office/drawing/2014/main" id="{8686EDE1-98A4-4327-A240-80240E85A78D}"/>
              </a:ext>
            </a:extLst>
          </p:cNvPr>
          <p:cNvPicPr>
            <a:picLocks noChangeAspect="1"/>
          </p:cNvPicPr>
          <p:nvPr/>
        </p:nvPicPr>
        <p:blipFill>
          <a:blip r:embed="rId8" cstate="print"/>
          <a:stretch>
            <a:fillRect/>
          </a:stretch>
        </p:blipFill>
        <p:spPr>
          <a:xfrm>
            <a:off x="7609755" y="28563"/>
            <a:ext cx="4468761" cy="730272"/>
          </a:xfrm>
          <a:prstGeom prst="rect">
            <a:avLst/>
          </a:prstGeom>
        </p:spPr>
      </p:pic>
      <p:sp>
        <p:nvSpPr>
          <p:cNvPr id="14" name="직사각형 14">
            <a:extLst>
              <a:ext uri="{FF2B5EF4-FFF2-40B4-BE49-F238E27FC236}">
                <a16:creationId xmlns:a16="http://schemas.microsoft.com/office/drawing/2014/main" id="{7F3A7807-D404-4718-B471-06693C900967}"/>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sp>
        <p:nvSpPr>
          <p:cNvPr id="17" name="직사각형 14">
            <a:extLst>
              <a:ext uri="{FF2B5EF4-FFF2-40B4-BE49-F238E27FC236}">
                <a16:creationId xmlns:a16="http://schemas.microsoft.com/office/drawing/2014/main" id="{DD590F74-10C1-4E02-9E8A-C6AA2EF5BB15}"/>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Tree>
    <p:extLst>
      <p:ext uri="{BB962C8B-B14F-4D97-AF65-F5344CB8AC3E}">
        <p14:creationId xmlns:p14="http://schemas.microsoft.com/office/powerpoint/2010/main" val="350550775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0-#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0-#ppt_w/2"/>
                                          </p:val>
                                        </p:tav>
                                        <p:tav tm="100000">
                                          <p:val>
                                            <p:strVal val="#ppt_x"/>
                                          </p:val>
                                        </p:tav>
                                      </p:tavLst>
                                    </p:anim>
                                    <p:anim calcmode="lin" valueType="num">
                                      <p:cBhvr additive="base">
                                        <p:cTn id="20" dur="500" fill="hold"/>
                                        <p:tgtEl>
                                          <p:spTgt spid="4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0-#ppt_w/2"/>
                                          </p:val>
                                        </p:tav>
                                        <p:tav tm="100000">
                                          <p:val>
                                            <p:strVal val="#ppt_x"/>
                                          </p:val>
                                        </p:tav>
                                      </p:tavLst>
                                    </p:anim>
                                    <p:anim calcmode="lin" valueType="num">
                                      <p:cBhvr additive="base">
                                        <p:cTn id="24" dur="500" fill="hold"/>
                                        <p:tgtEl>
                                          <p:spTgt spid="44"/>
                                        </p:tgtEl>
                                        <p:attrNameLst>
                                          <p:attrName>ppt_y</p:attrName>
                                        </p:attrNameLst>
                                      </p:cBhvr>
                                      <p:tavLst>
                                        <p:tav tm="0">
                                          <p:val>
                                            <p:strVal val="#ppt_y"/>
                                          </p:val>
                                        </p:tav>
                                        <p:tav tm="100000">
                                          <p:val>
                                            <p:strVal val="#ppt_y"/>
                                          </p:val>
                                        </p:tav>
                                      </p:tavLst>
                                    </p:anim>
                                  </p:childTnLst>
                                </p:cTn>
                              </p:par>
                              <p:par>
                                <p:cTn id="25" presetID="49" presetClass="entr" presetSubtype="0" decel="100000" fill="hold" grpId="0" nodeType="withEffect">
                                  <p:stCondLst>
                                    <p:cond delay="500"/>
                                  </p:stCondLst>
                                  <p:iterate type="lt">
                                    <p:tmPct val="0"/>
                                  </p:iterate>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 calcmode="lin" valueType="num">
                                      <p:cBhvr>
                                        <p:cTn id="29" dur="500" fill="hold"/>
                                        <p:tgtEl>
                                          <p:spTgt spid="15"/>
                                        </p:tgtEl>
                                        <p:attrNameLst>
                                          <p:attrName>style.rotation</p:attrName>
                                        </p:attrNameLst>
                                      </p:cBhvr>
                                      <p:tavLst>
                                        <p:tav tm="0">
                                          <p:val>
                                            <p:fltVal val="360"/>
                                          </p:val>
                                        </p:tav>
                                        <p:tav tm="100000">
                                          <p:val>
                                            <p:fltVal val="0"/>
                                          </p:val>
                                        </p:tav>
                                      </p:tavLst>
                                    </p:anim>
                                    <p:animEffect transition="in" filter="fade">
                                      <p:cBhvr>
                                        <p:cTn id="30" dur="500"/>
                                        <p:tgtEl>
                                          <p:spTgt spid="15"/>
                                        </p:tgtEl>
                                      </p:cBhvr>
                                    </p:animEffect>
                                  </p:childTnLst>
                                </p:cTn>
                              </p:par>
                              <p:par>
                                <p:cTn id="31" presetID="41" presetClass="entr" presetSubtype="0" fill="hold" grpId="0" nodeType="withEffect">
                                  <p:stCondLst>
                                    <p:cond delay="500"/>
                                  </p:stCondLst>
                                  <p:iterate type="lt">
                                    <p:tmPct val="10000"/>
                                  </p:iterate>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6"/>
                                        </p:tgtEl>
                                        <p:attrNameLst>
                                          <p:attrName>ppt_y</p:attrName>
                                        </p:attrNameLst>
                                      </p:cBhvr>
                                      <p:tavLst>
                                        <p:tav tm="0">
                                          <p:val>
                                            <p:strVal val="#ppt_y"/>
                                          </p:val>
                                        </p:tav>
                                        <p:tav tm="100000">
                                          <p:val>
                                            <p:strVal val="#ppt_y"/>
                                          </p:val>
                                        </p:tav>
                                      </p:tavLst>
                                    </p:anim>
                                    <p:anim calcmode="lin" valueType="num">
                                      <p:cBhvr>
                                        <p:cTn id="3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20990" y="39759"/>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cxnSp>
        <p:nvCxnSpPr>
          <p:cNvPr id="24" name="直接连接符 23">
            <a:extLst>
              <a:ext uri="{FF2B5EF4-FFF2-40B4-BE49-F238E27FC236}">
                <a16:creationId xmlns:a16="http://schemas.microsoft.com/office/drawing/2014/main" id="{739B4E26-7EA9-4B31-9736-9747EB9083C5}"/>
              </a:ext>
            </a:extLst>
          </p:cNvPr>
          <p:cNvCxnSpPr/>
          <p:nvPr/>
        </p:nvCxnSpPr>
        <p:spPr>
          <a:xfrm>
            <a:off x="6131111" y="1881488"/>
            <a:ext cx="0" cy="827432"/>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F52960F6-6DD7-430B-9A5D-9D665373B5A7}"/>
              </a:ext>
            </a:extLst>
          </p:cNvPr>
          <p:cNvCxnSpPr/>
          <p:nvPr/>
        </p:nvCxnSpPr>
        <p:spPr>
          <a:xfrm>
            <a:off x="6131111" y="3356992"/>
            <a:ext cx="0" cy="806578"/>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BF19E6A7-4B08-4038-AA45-A3D7199C56FD}"/>
              </a:ext>
            </a:extLst>
          </p:cNvPr>
          <p:cNvGrpSpPr/>
          <p:nvPr/>
        </p:nvGrpSpPr>
        <p:grpSpPr>
          <a:xfrm>
            <a:off x="2209159" y="2708920"/>
            <a:ext cx="4513380" cy="967058"/>
            <a:chOff x="5879462" y="287200"/>
            <a:chExt cx="3545784" cy="790365"/>
          </a:xfrm>
        </p:grpSpPr>
        <p:pic>
          <p:nvPicPr>
            <p:cNvPr id="27" name="图片 26">
              <a:extLst>
                <a:ext uri="{FF2B5EF4-FFF2-40B4-BE49-F238E27FC236}">
                  <a16:creationId xmlns:a16="http://schemas.microsoft.com/office/drawing/2014/main" id="{AE874CD5-E52E-47F7-9BA6-B66BBB516B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28" name="组合 27">
              <a:extLst>
                <a:ext uri="{FF2B5EF4-FFF2-40B4-BE49-F238E27FC236}">
                  <a16:creationId xmlns:a16="http://schemas.microsoft.com/office/drawing/2014/main" id="{08B4D670-B071-416D-9B41-52C0ADA58661}"/>
                </a:ext>
              </a:extLst>
            </p:cNvPr>
            <p:cNvGrpSpPr/>
            <p:nvPr/>
          </p:nvGrpSpPr>
          <p:grpSpPr>
            <a:xfrm flipH="1">
              <a:off x="5879462" y="287200"/>
              <a:ext cx="3545784" cy="558112"/>
              <a:chOff x="7995986" y="760883"/>
              <a:chExt cx="3436053" cy="540840"/>
            </a:xfrm>
          </p:grpSpPr>
          <p:sp>
            <p:nvSpPr>
              <p:cNvPr id="29" name="Freeform 56">
                <a:extLst>
                  <a:ext uri="{FF2B5EF4-FFF2-40B4-BE49-F238E27FC236}">
                    <a16:creationId xmlns:a16="http://schemas.microsoft.com/office/drawing/2014/main" id="{9A614C8A-B13F-4FDD-A3DF-C7D12C64CCC8}"/>
                  </a:ext>
                </a:extLst>
              </p:cNvPr>
              <p:cNvSpPr>
                <a:spLocks/>
              </p:cNvSpPr>
              <p:nvPr/>
            </p:nvSpPr>
            <p:spPr bwMode="auto">
              <a:xfrm>
                <a:off x="9009785" y="760883"/>
                <a:ext cx="2422254"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 name="Freeform 57">
                <a:extLst>
                  <a:ext uri="{FF2B5EF4-FFF2-40B4-BE49-F238E27FC236}">
                    <a16:creationId xmlns:a16="http://schemas.microsoft.com/office/drawing/2014/main" id="{538A8A21-4C01-45BD-9BA3-DB7431EA307F}"/>
                  </a:ext>
                </a:extLst>
              </p:cNvPr>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1" name="Freeform 58">
                <a:extLst>
                  <a:ext uri="{FF2B5EF4-FFF2-40B4-BE49-F238E27FC236}">
                    <a16:creationId xmlns:a16="http://schemas.microsoft.com/office/drawing/2014/main" id="{2FF61915-964F-4B8D-A87C-FCE0B89C5D99}"/>
                  </a:ext>
                </a:extLst>
              </p:cNvPr>
              <p:cNvSpPr>
                <a:spLocks/>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sp>
        <p:nvSpPr>
          <p:cNvPr id="32" name="文本框 8">
            <a:extLst>
              <a:ext uri="{FF2B5EF4-FFF2-40B4-BE49-F238E27FC236}">
                <a16:creationId xmlns:a16="http://schemas.microsoft.com/office/drawing/2014/main" id="{A637F6FE-CDD3-4492-9D0D-8015C9D31CE7}"/>
              </a:ext>
            </a:extLst>
          </p:cNvPr>
          <p:cNvSpPr txBox="1"/>
          <p:nvPr/>
        </p:nvSpPr>
        <p:spPr>
          <a:xfrm>
            <a:off x="5415085" y="2810576"/>
            <a:ext cx="1283129" cy="400110"/>
          </a:xfrm>
          <a:prstGeom prst="rect">
            <a:avLst/>
          </a:prstGeom>
          <a:noFill/>
        </p:spPr>
        <p:txBody>
          <a:bodyPr wrap="square" rtlCol="0">
            <a:spAutoFit/>
          </a:bodyPr>
          <a:lstStyle/>
          <a:p>
            <a:pPr algn="ctr"/>
            <a:r>
              <a:rPr lang="zh-CN" altLang="en-US" sz="2000" b="1" dirty="0">
                <a:solidFill>
                  <a:srgbClr val="92D050"/>
                </a:solidFill>
                <a:latin typeface="Impact MT Std" pitchFamily="34" charset="0"/>
                <a:ea typeface="微软雅黑" panose="020B0503020204020204" pitchFamily="34" charset="-122"/>
                <a:cs typeface="Arial Unicode MS" panose="020B0604020202020204" pitchFamily="34" charset="-122"/>
              </a:rPr>
              <a:t>第一章</a:t>
            </a:r>
          </a:p>
        </p:txBody>
      </p:sp>
      <p:sp>
        <p:nvSpPr>
          <p:cNvPr id="33" name="文本框 23">
            <a:extLst>
              <a:ext uri="{FF2B5EF4-FFF2-40B4-BE49-F238E27FC236}">
                <a16:creationId xmlns:a16="http://schemas.microsoft.com/office/drawing/2014/main" id="{42766B33-E209-4167-BF7E-FF4369CA3A7A}"/>
              </a:ext>
            </a:extLst>
          </p:cNvPr>
          <p:cNvSpPr txBox="1"/>
          <p:nvPr/>
        </p:nvSpPr>
        <p:spPr>
          <a:xfrm>
            <a:off x="2247395" y="2790796"/>
            <a:ext cx="3058419"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国内纺织产品化学品管控现状与趋势</a:t>
            </a:r>
          </a:p>
        </p:txBody>
      </p:sp>
      <p:cxnSp>
        <p:nvCxnSpPr>
          <p:cNvPr id="34" name="直接连接符 33">
            <a:extLst>
              <a:ext uri="{FF2B5EF4-FFF2-40B4-BE49-F238E27FC236}">
                <a16:creationId xmlns:a16="http://schemas.microsoft.com/office/drawing/2014/main" id="{C006AFD5-75D3-4821-A55C-F8FDA2623E1E}"/>
              </a:ext>
            </a:extLst>
          </p:cNvPr>
          <p:cNvCxnSpPr/>
          <p:nvPr/>
        </p:nvCxnSpPr>
        <p:spPr>
          <a:xfrm>
            <a:off x="6131111" y="4730854"/>
            <a:ext cx="0" cy="827432"/>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5" name="组合 34">
            <a:extLst>
              <a:ext uri="{FF2B5EF4-FFF2-40B4-BE49-F238E27FC236}">
                <a16:creationId xmlns:a16="http://schemas.microsoft.com/office/drawing/2014/main" id="{78B5BD52-AF84-49F5-9DDB-8010B555BEFF}"/>
              </a:ext>
            </a:extLst>
          </p:cNvPr>
          <p:cNvGrpSpPr/>
          <p:nvPr/>
        </p:nvGrpSpPr>
        <p:grpSpPr>
          <a:xfrm>
            <a:off x="2407184" y="5558286"/>
            <a:ext cx="4338475" cy="967058"/>
            <a:chOff x="5879462" y="287200"/>
            <a:chExt cx="3545784" cy="790365"/>
          </a:xfrm>
        </p:grpSpPr>
        <p:pic>
          <p:nvPicPr>
            <p:cNvPr id="39" name="图片 38">
              <a:extLst>
                <a:ext uri="{FF2B5EF4-FFF2-40B4-BE49-F238E27FC236}">
                  <a16:creationId xmlns:a16="http://schemas.microsoft.com/office/drawing/2014/main" id="{1E6BFA3B-9229-461D-B401-CA6631D4D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41" name="组合 40">
              <a:extLst>
                <a:ext uri="{FF2B5EF4-FFF2-40B4-BE49-F238E27FC236}">
                  <a16:creationId xmlns:a16="http://schemas.microsoft.com/office/drawing/2014/main" id="{13ACC78D-766B-4A2B-8F98-63A141AB95B8}"/>
                </a:ext>
              </a:extLst>
            </p:cNvPr>
            <p:cNvGrpSpPr/>
            <p:nvPr/>
          </p:nvGrpSpPr>
          <p:grpSpPr>
            <a:xfrm flipH="1">
              <a:off x="5879462" y="287200"/>
              <a:ext cx="3545784" cy="558112"/>
              <a:chOff x="7995986" y="760883"/>
              <a:chExt cx="3436053" cy="540840"/>
            </a:xfrm>
          </p:grpSpPr>
          <p:sp>
            <p:nvSpPr>
              <p:cNvPr id="46" name="Freeform 56">
                <a:extLst>
                  <a:ext uri="{FF2B5EF4-FFF2-40B4-BE49-F238E27FC236}">
                    <a16:creationId xmlns:a16="http://schemas.microsoft.com/office/drawing/2014/main" id="{36C71D0B-839E-4A6E-A5E5-8F524EC5C85D}"/>
                  </a:ext>
                </a:extLst>
              </p:cNvPr>
              <p:cNvSpPr>
                <a:spLocks/>
              </p:cNvSpPr>
              <p:nvPr/>
            </p:nvSpPr>
            <p:spPr bwMode="auto">
              <a:xfrm>
                <a:off x="9009785" y="760883"/>
                <a:ext cx="2422254"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47" name="Freeform 57">
                <a:extLst>
                  <a:ext uri="{FF2B5EF4-FFF2-40B4-BE49-F238E27FC236}">
                    <a16:creationId xmlns:a16="http://schemas.microsoft.com/office/drawing/2014/main" id="{F5BF2341-24FF-435F-8BBC-79F0740C86E7}"/>
                  </a:ext>
                </a:extLst>
              </p:cNvPr>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54" name="Freeform 58">
                <a:extLst>
                  <a:ext uri="{FF2B5EF4-FFF2-40B4-BE49-F238E27FC236}">
                    <a16:creationId xmlns:a16="http://schemas.microsoft.com/office/drawing/2014/main" id="{402730A2-7AA2-427A-BE3E-4B4ACC7BDB34}"/>
                  </a:ext>
                </a:extLst>
              </p:cNvPr>
              <p:cNvSpPr>
                <a:spLocks/>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sp>
        <p:nvSpPr>
          <p:cNvPr id="55" name="文本框 8">
            <a:extLst>
              <a:ext uri="{FF2B5EF4-FFF2-40B4-BE49-F238E27FC236}">
                <a16:creationId xmlns:a16="http://schemas.microsoft.com/office/drawing/2014/main" id="{123C435B-6CD4-4B9E-B5EA-9CE24536B28A}"/>
              </a:ext>
            </a:extLst>
          </p:cNvPr>
          <p:cNvSpPr txBox="1"/>
          <p:nvPr/>
        </p:nvSpPr>
        <p:spPr>
          <a:xfrm>
            <a:off x="5415085" y="5659942"/>
            <a:ext cx="1283129" cy="400110"/>
          </a:xfrm>
          <a:prstGeom prst="rect">
            <a:avLst/>
          </a:prstGeom>
          <a:noFill/>
        </p:spPr>
        <p:txBody>
          <a:bodyPr wrap="square" rtlCol="0">
            <a:spAutoFit/>
          </a:bodyPr>
          <a:lstStyle/>
          <a:p>
            <a:pPr algn="ctr"/>
            <a:r>
              <a:rPr lang="zh-CN" altLang="en-US" sz="2000" b="1" dirty="0">
                <a:solidFill>
                  <a:schemeClr val="accent2"/>
                </a:solidFill>
                <a:latin typeface="Impact MT Std" pitchFamily="34" charset="0"/>
                <a:ea typeface="微软雅黑" panose="020B0503020204020204" pitchFamily="34" charset="-122"/>
                <a:cs typeface="Arial Unicode MS" panose="020B0604020202020204" pitchFamily="34" charset="-122"/>
              </a:rPr>
              <a:t>第三章</a:t>
            </a:r>
          </a:p>
        </p:txBody>
      </p:sp>
      <p:sp>
        <p:nvSpPr>
          <p:cNvPr id="56" name="文本框 23">
            <a:extLst>
              <a:ext uri="{FF2B5EF4-FFF2-40B4-BE49-F238E27FC236}">
                <a16:creationId xmlns:a16="http://schemas.microsoft.com/office/drawing/2014/main" id="{96FFB93F-FAF0-452F-9148-3AF0915675ED}"/>
              </a:ext>
            </a:extLst>
          </p:cNvPr>
          <p:cNvSpPr txBox="1"/>
          <p:nvPr/>
        </p:nvSpPr>
        <p:spPr>
          <a:xfrm>
            <a:off x="2587095" y="5641745"/>
            <a:ext cx="2829167" cy="338554"/>
          </a:xfrm>
          <a:prstGeom prst="rect">
            <a:avLst/>
          </a:prstGeom>
          <a:no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存在的问题</a:t>
            </a:r>
          </a:p>
        </p:txBody>
      </p:sp>
      <p:grpSp>
        <p:nvGrpSpPr>
          <p:cNvPr id="57" name="组合 56">
            <a:extLst>
              <a:ext uri="{FF2B5EF4-FFF2-40B4-BE49-F238E27FC236}">
                <a16:creationId xmlns:a16="http://schemas.microsoft.com/office/drawing/2014/main" id="{129C90BD-7144-4C51-984C-B3270342C773}"/>
              </a:ext>
            </a:extLst>
          </p:cNvPr>
          <p:cNvGrpSpPr/>
          <p:nvPr/>
        </p:nvGrpSpPr>
        <p:grpSpPr>
          <a:xfrm flipH="1">
            <a:off x="5449514" y="4200234"/>
            <a:ext cx="5328592" cy="967058"/>
            <a:chOff x="5879462" y="287200"/>
            <a:chExt cx="3545784" cy="790365"/>
          </a:xfrm>
        </p:grpSpPr>
        <p:pic>
          <p:nvPicPr>
            <p:cNvPr id="58" name="图片 57">
              <a:extLst>
                <a:ext uri="{FF2B5EF4-FFF2-40B4-BE49-F238E27FC236}">
                  <a16:creationId xmlns:a16="http://schemas.microsoft.com/office/drawing/2014/main" id="{B57D2FF1-345E-4D37-AC84-EBA0652CEF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59" name="组合 58">
              <a:extLst>
                <a:ext uri="{FF2B5EF4-FFF2-40B4-BE49-F238E27FC236}">
                  <a16:creationId xmlns:a16="http://schemas.microsoft.com/office/drawing/2014/main" id="{385C3F6F-9D53-4A77-A098-8E1A3413ECFE}"/>
                </a:ext>
              </a:extLst>
            </p:cNvPr>
            <p:cNvGrpSpPr/>
            <p:nvPr/>
          </p:nvGrpSpPr>
          <p:grpSpPr>
            <a:xfrm flipH="1">
              <a:off x="5879462" y="287200"/>
              <a:ext cx="3545784" cy="558112"/>
              <a:chOff x="7995986" y="760883"/>
              <a:chExt cx="3436053" cy="540840"/>
            </a:xfrm>
          </p:grpSpPr>
          <p:sp>
            <p:nvSpPr>
              <p:cNvPr id="63" name="Freeform 56">
                <a:extLst>
                  <a:ext uri="{FF2B5EF4-FFF2-40B4-BE49-F238E27FC236}">
                    <a16:creationId xmlns:a16="http://schemas.microsoft.com/office/drawing/2014/main" id="{38FEF445-D7E4-457B-95C9-EA2574AE11E1}"/>
                  </a:ext>
                </a:extLst>
              </p:cNvPr>
              <p:cNvSpPr>
                <a:spLocks/>
              </p:cNvSpPr>
              <p:nvPr/>
            </p:nvSpPr>
            <p:spPr bwMode="auto">
              <a:xfrm>
                <a:off x="8706296" y="760883"/>
                <a:ext cx="2725743"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7" name="Freeform 57">
                <a:extLst>
                  <a:ext uri="{FF2B5EF4-FFF2-40B4-BE49-F238E27FC236}">
                    <a16:creationId xmlns:a16="http://schemas.microsoft.com/office/drawing/2014/main" id="{79E6C4E0-7AC5-48D7-9EEC-DAC5619DB76C}"/>
                  </a:ext>
                </a:extLst>
              </p:cNvPr>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8" name="Freeform 58">
                <a:extLst>
                  <a:ext uri="{FF2B5EF4-FFF2-40B4-BE49-F238E27FC236}">
                    <a16:creationId xmlns:a16="http://schemas.microsoft.com/office/drawing/2014/main" id="{2ACAAE11-5849-45C1-8E02-CA135617978D}"/>
                  </a:ext>
                </a:extLst>
              </p:cNvPr>
              <p:cNvSpPr>
                <a:spLocks/>
              </p:cNvSpPr>
              <p:nvPr/>
            </p:nvSpPr>
            <p:spPr bwMode="auto">
              <a:xfrm>
                <a:off x="839519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sp>
        <p:nvSpPr>
          <p:cNvPr id="69" name="文本框 22">
            <a:extLst>
              <a:ext uri="{FF2B5EF4-FFF2-40B4-BE49-F238E27FC236}">
                <a16:creationId xmlns:a16="http://schemas.microsoft.com/office/drawing/2014/main" id="{0C152CD7-0194-47C6-B6CF-1EAE9734790F}"/>
              </a:ext>
            </a:extLst>
          </p:cNvPr>
          <p:cNvSpPr txBox="1"/>
          <p:nvPr/>
        </p:nvSpPr>
        <p:spPr>
          <a:xfrm>
            <a:off x="5415085" y="4291350"/>
            <a:ext cx="1295307" cy="400110"/>
          </a:xfrm>
          <a:prstGeom prst="rect">
            <a:avLst/>
          </a:prstGeom>
          <a:noFill/>
        </p:spPr>
        <p:txBody>
          <a:bodyPr wrap="square" rtlCol="0">
            <a:spAutoFit/>
          </a:bodyPr>
          <a:lstStyle/>
          <a:p>
            <a:pPr algn="ctr"/>
            <a:r>
              <a:rPr lang="zh-CN" altLang="en-US" sz="2000" b="1" dirty="0">
                <a:solidFill>
                  <a:schemeClr val="accent5">
                    <a:lumMod val="75000"/>
                  </a:schemeClr>
                </a:solidFill>
                <a:latin typeface="Impact MT Std" pitchFamily="34" charset="0"/>
                <a:ea typeface="微软雅黑" panose="020B0503020204020204" pitchFamily="34" charset="-122"/>
                <a:cs typeface="Arial Unicode MS" panose="020B0604020202020204" pitchFamily="34" charset="-122"/>
              </a:rPr>
              <a:t>第二章</a:t>
            </a:r>
          </a:p>
        </p:txBody>
      </p:sp>
      <p:sp>
        <p:nvSpPr>
          <p:cNvPr id="70" name="文本框 25">
            <a:extLst>
              <a:ext uri="{FF2B5EF4-FFF2-40B4-BE49-F238E27FC236}">
                <a16:creationId xmlns:a16="http://schemas.microsoft.com/office/drawing/2014/main" id="{BF9D31B8-C65A-4D5E-98AC-6D386E7B68F0}"/>
              </a:ext>
            </a:extLst>
          </p:cNvPr>
          <p:cNvSpPr txBox="1"/>
          <p:nvPr/>
        </p:nvSpPr>
        <p:spPr>
          <a:xfrm>
            <a:off x="7021705" y="4318379"/>
            <a:ext cx="3799141"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绿色组织或行业协会对国内化学品管控的影响</a:t>
            </a:r>
          </a:p>
        </p:txBody>
      </p:sp>
      <p:sp>
        <p:nvSpPr>
          <p:cNvPr id="73" name="Rectangle 45">
            <a:extLst>
              <a:ext uri="{FF2B5EF4-FFF2-40B4-BE49-F238E27FC236}">
                <a16:creationId xmlns:a16="http://schemas.microsoft.com/office/drawing/2014/main" id="{5712A96F-F6AD-44E1-8B99-1600DC99FF75}"/>
              </a:ext>
            </a:extLst>
          </p:cNvPr>
          <p:cNvSpPr>
            <a:spLocks/>
          </p:cNvSpPr>
          <p:nvPr/>
        </p:nvSpPr>
        <p:spPr bwMode="auto">
          <a:xfrm>
            <a:off x="2416913" y="1141855"/>
            <a:ext cx="7588294" cy="59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70000"/>
              </a:lnSpc>
              <a:spcBef>
                <a:spcPct val="0"/>
              </a:spcBef>
              <a:spcAft>
                <a:spcPct val="0"/>
              </a:spcAft>
            </a:pPr>
            <a:r>
              <a:rPr lang="zh-CN" altLang="en-US" sz="3600" b="1" dirty="0">
                <a:latin typeface="微软雅黑"/>
                <a:ea typeface="微软雅黑"/>
                <a:cs typeface="Bebas Neue" charset="0"/>
                <a:sym typeface="Bebas Neue" charset="0"/>
              </a:rPr>
              <a:t>目     录</a:t>
            </a:r>
            <a:endParaRPr lang="en-US" altLang="zh-CN" sz="3600" b="1" dirty="0">
              <a:latin typeface="微软雅黑"/>
              <a:ea typeface="微软雅黑"/>
              <a:cs typeface="Bebas Neue" charset="0"/>
              <a:sym typeface="Bebas Neue" charset="0"/>
            </a:endParaRPr>
          </a:p>
        </p:txBody>
      </p:sp>
    </p:spTree>
    <p:extLst>
      <p:ext uri="{BB962C8B-B14F-4D97-AF65-F5344CB8AC3E}">
        <p14:creationId xmlns:p14="http://schemas.microsoft.com/office/powerpoint/2010/main" val="301488910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outVertical)">
                                      <p:cBhvr>
                                        <p:cTn id="7" dur="500"/>
                                        <p:tgtEl>
                                          <p:spTgt spid="7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500"/>
                                        <p:tgtEl>
                                          <p:spTgt spid="26"/>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dissolve">
                                      <p:cBhvr>
                                        <p:cTn id="19" dur="500"/>
                                        <p:tgtEl>
                                          <p:spTgt spid="3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tgtEl>
                                          <p:spTgt spid="33"/>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left)">
                                      <p:cBhvr>
                                        <p:cTn id="30" dur="500"/>
                                        <p:tgtEl>
                                          <p:spTgt spid="57"/>
                                        </p:tgtEl>
                                      </p:cBhvr>
                                    </p:animEffect>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dissolve">
                                      <p:cBhvr>
                                        <p:cTn id="34" dur="500"/>
                                        <p:tgtEl>
                                          <p:spTgt spid="6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dissolve">
                                      <p:cBhvr>
                                        <p:cTn id="37" dur="500"/>
                                        <p:tgtEl>
                                          <p:spTgt spid="70"/>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up)">
                                      <p:cBhvr>
                                        <p:cTn id="41" dur="500"/>
                                        <p:tgtEl>
                                          <p:spTgt spid="34"/>
                                        </p:tgtEl>
                                      </p:cBhvr>
                                    </p:animEffect>
                                  </p:childTnLst>
                                </p:cTn>
                              </p:par>
                            </p:childTnLst>
                          </p:cTn>
                        </p:par>
                        <p:par>
                          <p:cTn id="42" fill="hold">
                            <p:stCondLst>
                              <p:cond delay="4000"/>
                            </p:stCondLst>
                            <p:childTnLst>
                              <p:par>
                                <p:cTn id="43" presetID="22" presetClass="entr" presetSubtype="2"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right)">
                                      <p:cBhvr>
                                        <p:cTn id="45" dur="500"/>
                                        <p:tgtEl>
                                          <p:spTgt spid="35"/>
                                        </p:tgtEl>
                                      </p:cBhvr>
                                    </p:animEffect>
                                  </p:childTnLst>
                                </p:cTn>
                              </p:par>
                            </p:childTnLst>
                          </p:cTn>
                        </p:par>
                        <p:par>
                          <p:cTn id="46" fill="hold">
                            <p:stCondLst>
                              <p:cond delay="4500"/>
                            </p:stCondLst>
                            <p:childTnLst>
                              <p:par>
                                <p:cTn id="47" presetID="9"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dissolve">
                                      <p:cBhvr>
                                        <p:cTn id="49" dur="500"/>
                                        <p:tgtEl>
                                          <p:spTgt spid="5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dissolve">
                                      <p:cBhvr>
                                        <p:cTn id="5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55" grpId="0"/>
      <p:bldP spid="56" grpId="0"/>
      <p:bldP spid="69" grpId="0"/>
      <p:bldP spid="70" grpId="0"/>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2" name="文本框 1">
            <a:extLst>
              <a:ext uri="{FF2B5EF4-FFF2-40B4-BE49-F238E27FC236}">
                <a16:creationId xmlns:a16="http://schemas.microsoft.com/office/drawing/2014/main" id="{61297F26-2267-4DB3-85E4-5901780C4EA1}"/>
              </a:ext>
            </a:extLst>
          </p:cNvPr>
          <p:cNvSpPr txBox="1"/>
          <p:nvPr/>
        </p:nvSpPr>
        <p:spPr>
          <a:xfrm>
            <a:off x="264939" y="729519"/>
            <a:ext cx="8424936" cy="369332"/>
          </a:xfrm>
          <a:prstGeom prst="rect">
            <a:avLst/>
          </a:prstGeom>
          <a:noFill/>
        </p:spPr>
        <p:txBody>
          <a:bodyPr wrap="square" rtlCol="0">
            <a:spAutoFit/>
          </a:bodyPr>
          <a:lstStyle/>
          <a:p>
            <a:r>
              <a:rPr lang="zh-CN" altLang="en-US" b="1" dirty="0"/>
              <a:t>国内的纺织品化学物质管控现状</a:t>
            </a:r>
          </a:p>
        </p:txBody>
      </p:sp>
      <p:sp>
        <p:nvSpPr>
          <p:cNvPr id="4" name="文本框 3">
            <a:extLst>
              <a:ext uri="{FF2B5EF4-FFF2-40B4-BE49-F238E27FC236}">
                <a16:creationId xmlns:a16="http://schemas.microsoft.com/office/drawing/2014/main" id="{EF67AB16-BE39-4EFD-8BB9-6C57B34E65BC}"/>
              </a:ext>
            </a:extLst>
          </p:cNvPr>
          <p:cNvSpPr txBox="1"/>
          <p:nvPr/>
        </p:nvSpPr>
        <p:spPr>
          <a:xfrm>
            <a:off x="308369" y="4512366"/>
            <a:ext cx="10801201" cy="1754326"/>
          </a:xfrm>
          <a:prstGeom prst="rect">
            <a:avLst/>
          </a:prstGeom>
          <a:noFill/>
        </p:spPr>
        <p:txBody>
          <a:bodyPr wrap="square" rtlCol="0">
            <a:spAutoFit/>
          </a:bodyPr>
          <a:lstStyle/>
          <a:p>
            <a:pPr marL="285750" indent="-285750">
              <a:buFont typeface="Wingdings" panose="05000000000000000000" pitchFamily="2" charset="2"/>
              <a:buChar char="ü"/>
            </a:pPr>
            <a:r>
              <a:rPr lang="zh-CN" altLang="en-US" dirty="0">
                <a:solidFill>
                  <a:srgbClr val="0070C0"/>
                </a:solidFill>
                <a:latin typeface="微软雅黑" panose="020B0503020204020204" pitchFamily="34" charset="-122"/>
                <a:ea typeface="微软雅黑" panose="020B0503020204020204" pitchFamily="34" charset="-122"/>
              </a:rPr>
              <a:t>国内的纺织产品还处在供应链中下游以残留量满足标准要求为目的管控。</a:t>
            </a:r>
            <a:endParaRPr lang="en-US" altLang="zh-CN" dirty="0">
              <a:solidFill>
                <a:srgbClr val="0070C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dirty="0">
                <a:solidFill>
                  <a:srgbClr val="0070C0"/>
                </a:solidFill>
                <a:latin typeface="微软雅黑" panose="020B0503020204020204" pitchFamily="34" charset="-122"/>
                <a:ea typeface="微软雅黑" panose="020B0503020204020204" pitchFamily="34" charset="-122"/>
              </a:rPr>
              <a:t>尚未形成覆盖整个生命周期的供应链化学品的使用和排放的管控制度，甚至检测标准都不全。</a:t>
            </a:r>
            <a:endParaRPr lang="en-US" altLang="zh-CN" dirty="0">
              <a:solidFill>
                <a:srgbClr val="0070C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dirty="0">
                <a:solidFill>
                  <a:srgbClr val="0070C0"/>
                </a:solidFill>
                <a:latin typeface="微软雅黑" panose="020B0503020204020204" pitchFamily="34" charset="-122"/>
                <a:ea typeface="微软雅黑" panose="020B0503020204020204" pitchFamily="34" charset="-122"/>
              </a:rPr>
              <a:t>儿童产品的化学品管控严于成人产品。</a:t>
            </a:r>
            <a:endParaRPr lang="en-US" altLang="zh-CN" dirty="0">
              <a:solidFill>
                <a:srgbClr val="0070C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dirty="0">
                <a:solidFill>
                  <a:srgbClr val="0070C0"/>
                </a:solidFill>
                <a:latin typeface="微软雅黑" panose="020B0503020204020204" pitchFamily="34" charset="-122"/>
                <a:ea typeface="微软雅黑" panose="020B0503020204020204" pitchFamily="34" charset="-122"/>
              </a:rPr>
              <a:t>使用化学品类型更多，材料和构成更复杂的鞋类产品的化学品管控的关注度不够。</a:t>
            </a:r>
            <a:endParaRPr lang="en-US" altLang="zh-CN" dirty="0">
              <a:solidFill>
                <a:srgbClr val="0070C0"/>
              </a:solidFill>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zh-CN" altLang="en-US" dirty="0"/>
          </a:p>
        </p:txBody>
      </p:sp>
      <p:graphicFrame>
        <p:nvGraphicFramePr>
          <p:cNvPr id="5" name="表格 4">
            <a:extLst>
              <a:ext uri="{FF2B5EF4-FFF2-40B4-BE49-F238E27FC236}">
                <a16:creationId xmlns:a16="http://schemas.microsoft.com/office/drawing/2014/main" id="{8FD0C4E0-E2F2-464A-8B24-F614C1C66A64}"/>
              </a:ext>
            </a:extLst>
          </p:cNvPr>
          <p:cNvGraphicFramePr>
            <a:graphicFrameLocks noGrp="1"/>
          </p:cNvGraphicFramePr>
          <p:nvPr>
            <p:extLst>
              <p:ext uri="{D42A27DB-BD31-4B8C-83A1-F6EECF244321}">
                <p14:modId xmlns:p14="http://schemas.microsoft.com/office/powerpoint/2010/main" val="2364787234"/>
              </p:ext>
            </p:extLst>
          </p:nvPr>
        </p:nvGraphicFramePr>
        <p:xfrm>
          <a:off x="308369" y="1569618"/>
          <a:ext cx="10975975" cy="2762839"/>
        </p:xfrm>
        <a:graphic>
          <a:graphicData uri="http://schemas.openxmlformats.org/drawingml/2006/table">
            <a:tbl>
              <a:tblPr>
                <a:tableStyleId>{5C22544A-7EE6-4342-B048-85BDC9FD1C3A}</a:tableStyleId>
              </a:tblPr>
              <a:tblGrid>
                <a:gridCol w="1378715">
                  <a:extLst>
                    <a:ext uri="{9D8B030D-6E8A-4147-A177-3AD203B41FA5}">
                      <a16:colId xmlns:a16="http://schemas.microsoft.com/office/drawing/2014/main" val="4202123520"/>
                    </a:ext>
                  </a:extLst>
                </a:gridCol>
                <a:gridCol w="2074793">
                  <a:extLst>
                    <a:ext uri="{9D8B030D-6E8A-4147-A177-3AD203B41FA5}">
                      <a16:colId xmlns:a16="http://schemas.microsoft.com/office/drawing/2014/main" val="3087047301"/>
                    </a:ext>
                  </a:extLst>
                </a:gridCol>
                <a:gridCol w="378945">
                  <a:extLst>
                    <a:ext uri="{9D8B030D-6E8A-4147-A177-3AD203B41FA5}">
                      <a16:colId xmlns:a16="http://schemas.microsoft.com/office/drawing/2014/main" val="2431518553"/>
                    </a:ext>
                  </a:extLst>
                </a:gridCol>
                <a:gridCol w="346695">
                  <a:extLst>
                    <a:ext uri="{9D8B030D-6E8A-4147-A177-3AD203B41FA5}">
                      <a16:colId xmlns:a16="http://schemas.microsoft.com/office/drawing/2014/main" val="3181681571"/>
                    </a:ext>
                  </a:extLst>
                </a:gridCol>
                <a:gridCol w="333257">
                  <a:extLst>
                    <a:ext uri="{9D8B030D-6E8A-4147-A177-3AD203B41FA5}">
                      <a16:colId xmlns:a16="http://schemas.microsoft.com/office/drawing/2014/main" val="3739218022"/>
                    </a:ext>
                  </a:extLst>
                </a:gridCol>
                <a:gridCol w="572449">
                  <a:extLst>
                    <a:ext uri="{9D8B030D-6E8A-4147-A177-3AD203B41FA5}">
                      <a16:colId xmlns:a16="http://schemas.microsoft.com/office/drawing/2014/main" val="750089463"/>
                    </a:ext>
                  </a:extLst>
                </a:gridCol>
                <a:gridCol w="346695">
                  <a:extLst>
                    <a:ext uri="{9D8B030D-6E8A-4147-A177-3AD203B41FA5}">
                      <a16:colId xmlns:a16="http://schemas.microsoft.com/office/drawing/2014/main" val="4149967190"/>
                    </a:ext>
                  </a:extLst>
                </a:gridCol>
                <a:gridCol w="602012">
                  <a:extLst>
                    <a:ext uri="{9D8B030D-6E8A-4147-A177-3AD203B41FA5}">
                      <a16:colId xmlns:a16="http://schemas.microsoft.com/office/drawing/2014/main" val="2375800811"/>
                    </a:ext>
                  </a:extLst>
                </a:gridCol>
                <a:gridCol w="397758">
                  <a:extLst>
                    <a:ext uri="{9D8B030D-6E8A-4147-A177-3AD203B41FA5}">
                      <a16:colId xmlns:a16="http://schemas.microsoft.com/office/drawing/2014/main" val="3188754139"/>
                    </a:ext>
                  </a:extLst>
                </a:gridCol>
                <a:gridCol w="378945">
                  <a:extLst>
                    <a:ext uri="{9D8B030D-6E8A-4147-A177-3AD203B41FA5}">
                      <a16:colId xmlns:a16="http://schemas.microsoft.com/office/drawing/2014/main" val="2976942863"/>
                    </a:ext>
                  </a:extLst>
                </a:gridCol>
                <a:gridCol w="580512">
                  <a:extLst>
                    <a:ext uri="{9D8B030D-6E8A-4147-A177-3AD203B41FA5}">
                      <a16:colId xmlns:a16="http://schemas.microsoft.com/office/drawing/2014/main" val="555153866"/>
                    </a:ext>
                  </a:extLst>
                </a:gridCol>
                <a:gridCol w="443447">
                  <a:extLst>
                    <a:ext uri="{9D8B030D-6E8A-4147-A177-3AD203B41FA5}">
                      <a16:colId xmlns:a16="http://schemas.microsoft.com/office/drawing/2014/main" val="1640430453"/>
                    </a:ext>
                  </a:extLst>
                </a:gridCol>
                <a:gridCol w="378945">
                  <a:extLst>
                    <a:ext uri="{9D8B030D-6E8A-4147-A177-3AD203B41FA5}">
                      <a16:colId xmlns:a16="http://schemas.microsoft.com/office/drawing/2014/main" val="1429863554"/>
                    </a:ext>
                  </a:extLst>
                </a:gridCol>
                <a:gridCol w="430009">
                  <a:extLst>
                    <a:ext uri="{9D8B030D-6E8A-4147-A177-3AD203B41FA5}">
                      <a16:colId xmlns:a16="http://schemas.microsoft.com/office/drawing/2014/main" val="1268066038"/>
                    </a:ext>
                  </a:extLst>
                </a:gridCol>
                <a:gridCol w="451509">
                  <a:extLst>
                    <a:ext uri="{9D8B030D-6E8A-4147-A177-3AD203B41FA5}">
                      <a16:colId xmlns:a16="http://schemas.microsoft.com/office/drawing/2014/main" val="533344892"/>
                    </a:ext>
                  </a:extLst>
                </a:gridCol>
                <a:gridCol w="580512">
                  <a:extLst>
                    <a:ext uri="{9D8B030D-6E8A-4147-A177-3AD203B41FA5}">
                      <a16:colId xmlns:a16="http://schemas.microsoft.com/office/drawing/2014/main" val="318629035"/>
                    </a:ext>
                  </a:extLst>
                </a:gridCol>
                <a:gridCol w="451509">
                  <a:extLst>
                    <a:ext uri="{9D8B030D-6E8A-4147-A177-3AD203B41FA5}">
                      <a16:colId xmlns:a16="http://schemas.microsoft.com/office/drawing/2014/main" val="3465070360"/>
                    </a:ext>
                  </a:extLst>
                </a:gridCol>
                <a:gridCol w="419259">
                  <a:extLst>
                    <a:ext uri="{9D8B030D-6E8A-4147-A177-3AD203B41FA5}">
                      <a16:colId xmlns:a16="http://schemas.microsoft.com/office/drawing/2014/main" val="305379082"/>
                    </a:ext>
                  </a:extLst>
                </a:gridCol>
                <a:gridCol w="430009">
                  <a:extLst>
                    <a:ext uri="{9D8B030D-6E8A-4147-A177-3AD203B41FA5}">
                      <a16:colId xmlns:a16="http://schemas.microsoft.com/office/drawing/2014/main" val="827474994"/>
                    </a:ext>
                  </a:extLst>
                </a:gridCol>
              </a:tblGrid>
              <a:tr h="306983">
                <a:tc>
                  <a:txBody>
                    <a:bodyPr/>
                    <a:lstStyle/>
                    <a:p>
                      <a:pPr algn="ctr" fontAlgn="ctr"/>
                      <a:r>
                        <a:rPr lang="zh-CN" altLang="en-US" sz="900" b="1" u="none" strike="noStrike" dirty="0">
                          <a:effectLst/>
                        </a:rPr>
                        <a:t>标准号</a:t>
                      </a:r>
                      <a:endParaRPr lang="zh-CN" altLang="en-US" sz="900" b="1"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dirty="0">
                          <a:effectLst/>
                        </a:rPr>
                        <a:t>名称</a:t>
                      </a:r>
                      <a:endParaRPr lang="zh-CN" altLang="en-US" sz="900" b="1"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b="1" u="none" strike="noStrike">
                          <a:effectLst/>
                        </a:rPr>
                        <a:t>pH</a:t>
                      </a:r>
                      <a:r>
                        <a:rPr lang="zh-CN" altLang="en-US" sz="900" b="1" u="none" strike="noStrike">
                          <a:effectLst/>
                        </a:rPr>
                        <a:t>值</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甲醛</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偶氮</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邻苯二甲酸酯</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氯酚</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富马酸二甲酯</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亚硝胺</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重金属</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dirty="0">
                          <a:effectLst/>
                        </a:rPr>
                        <a:t>可溶性重金属</a:t>
                      </a:r>
                      <a:endParaRPr lang="zh-CN" altLang="en-US" sz="900" b="1"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六价铬</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杀虫剂</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有机氯载体</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有机锡</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a:effectLst/>
                        </a:rPr>
                        <a:t>致敏和致癌染料</a:t>
                      </a:r>
                      <a:endParaRPr lang="zh-CN" alt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dirty="0">
                          <a:effectLst/>
                        </a:rPr>
                        <a:t>阻燃剂</a:t>
                      </a:r>
                      <a:endParaRPr lang="zh-CN" altLang="en-US" sz="900" b="1"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b="1" u="none" strike="noStrike">
                          <a:effectLst/>
                        </a:rPr>
                        <a:t>VOCs</a:t>
                      </a:r>
                      <a:endParaRPr lang="en-US" sz="900" b="1"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b="1" u="none" strike="noStrike" dirty="0">
                          <a:effectLst/>
                        </a:rPr>
                        <a:t>石棉纤维</a:t>
                      </a:r>
                      <a:endParaRPr lang="zh-CN" altLang="en-US" sz="900" b="1"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tc>
                <a:extLst>
                  <a:ext uri="{0D108BD9-81ED-4DB2-BD59-A6C34878D82A}">
                    <a16:rowId xmlns:a16="http://schemas.microsoft.com/office/drawing/2014/main" val="188499561"/>
                  </a:ext>
                </a:extLst>
              </a:tr>
              <a:tr h="153491">
                <a:tc>
                  <a:txBody>
                    <a:bodyPr/>
                    <a:lstStyle/>
                    <a:p>
                      <a:pPr algn="ctr" fontAlgn="ctr"/>
                      <a:r>
                        <a:rPr lang="en-US" sz="900" u="none" strike="noStrike" dirty="0">
                          <a:effectLst/>
                        </a:rPr>
                        <a:t>GB 18401-2016</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国家纺织产品基本安全技术规范</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extLst>
                  <a:ext uri="{0D108BD9-81ED-4DB2-BD59-A6C34878D82A}">
                    <a16:rowId xmlns:a16="http://schemas.microsoft.com/office/drawing/2014/main" val="3139446139"/>
                  </a:ext>
                </a:extLst>
              </a:tr>
              <a:tr h="153491">
                <a:tc>
                  <a:txBody>
                    <a:bodyPr/>
                    <a:lstStyle/>
                    <a:p>
                      <a:pPr algn="ctr" fontAlgn="ctr"/>
                      <a:r>
                        <a:rPr lang="en-US" sz="900" u="none" strike="noStrike">
                          <a:effectLst/>
                        </a:rPr>
                        <a:t>GB 31701-2015</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婴幼儿及儿童纺织产品安全技术规范</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extLst>
                  <a:ext uri="{0D108BD9-81ED-4DB2-BD59-A6C34878D82A}">
                    <a16:rowId xmlns:a16="http://schemas.microsoft.com/office/drawing/2014/main" val="1115813275"/>
                  </a:ext>
                </a:extLst>
              </a:tr>
              <a:tr h="153491">
                <a:tc>
                  <a:txBody>
                    <a:bodyPr/>
                    <a:lstStyle/>
                    <a:p>
                      <a:pPr algn="ctr" fontAlgn="ctr"/>
                      <a:r>
                        <a:rPr lang="en-US" sz="900" u="none" strike="noStrike" dirty="0">
                          <a:effectLst/>
                        </a:rPr>
                        <a:t>GB/T 18885-2009</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zh-CN" altLang="en-US" sz="900" u="none" strike="noStrike" dirty="0">
                          <a:effectLst/>
                        </a:rPr>
                        <a:t>生态纺织品</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noFill/>
                  </a:tcPr>
                </a:tc>
                <a:extLst>
                  <a:ext uri="{0D108BD9-81ED-4DB2-BD59-A6C34878D82A}">
                    <a16:rowId xmlns:a16="http://schemas.microsoft.com/office/drawing/2014/main" val="3042951193"/>
                  </a:ext>
                </a:extLst>
              </a:tr>
              <a:tr h="153491">
                <a:tc>
                  <a:txBody>
                    <a:bodyPr/>
                    <a:lstStyle/>
                    <a:p>
                      <a:pPr algn="ctr" fontAlgn="ctr"/>
                      <a:r>
                        <a:rPr lang="en-US" sz="900" u="none" strike="noStrike">
                          <a:effectLst/>
                        </a:rPr>
                        <a:t>GB 25036-2010</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dirty="0">
                          <a:effectLst/>
                        </a:rPr>
                        <a:t>布面童胶鞋</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extLst>
                  <a:ext uri="{0D108BD9-81ED-4DB2-BD59-A6C34878D82A}">
                    <a16:rowId xmlns:a16="http://schemas.microsoft.com/office/drawing/2014/main" val="2939656921"/>
                  </a:ext>
                </a:extLst>
              </a:tr>
              <a:tr h="153491">
                <a:tc>
                  <a:txBody>
                    <a:bodyPr/>
                    <a:lstStyle/>
                    <a:p>
                      <a:pPr algn="ctr" fontAlgn="ctr"/>
                      <a:r>
                        <a:rPr lang="en-US" sz="900" u="none" strike="noStrike">
                          <a:effectLst/>
                        </a:rPr>
                        <a:t>GB 25038-2010</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dirty="0">
                          <a:effectLst/>
                        </a:rPr>
                        <a:t>胶鞋健康安全技术规范</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extLst>
                  <a:ext uri="{0D108BD9-81ED-4DB2-BD59-A6C34878D82A}">
                    <a16:rowId xmlns:a16="http://schemas.microsoft.com/office/drawing/2014/main" val="3276625200"/>
                  </a:ext>
                </a:extLst>
              </a:tr>
              <a:tr h="153491">
                <a:tc>
                  <a:txBody>
                    <a:bodyPr/>
                    <a:lstStyle/>
                    <a:p>
                      <a:pPr algn="ctr" fontAlgn="ctr"/>
                      <a:r>
                        <a:rPr lang="en-US" sz="900" u="none" strike="noStrike">
                          <a:effectLst/>
                        </a:rPr>
                        <a:t>GB 30585-2014</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儿童鞋安全技术规范</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tc>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solidFill>
                      <a:srgbClr val="92D050"/>
                    </a:solidFill>
                  </a:tcPr>
                </a:tc>
                <a:extLst>
                  <a:ext uri="{0D108BD9-81ED-4DB2-BD59-A6C34878D82A}">
                    <a16:rowId xmlns:a16="http://schemas.microsoft.com/office/drawing/2014/main" val="3968628382"/>
                  </a:ext>
                </a:extLst>
              </a:tr>
              <a:tr h="153491">
                <a:tc>
                  <a:txBody>
                    <a:bodyPr/>
                    <a:lstStyle/>
                    <a:p>
                      <a:pPr algn="ctr" fontAlgn="ctr"/>
                      <a:r>
                        <a:rPr lang="en-US" sz="900" u="none" strike="noStrike">
                          <a:effectLst/>
                        </a:rPr>
                        <a:t>GB/T 15107-2013 </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旅游鞋</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extLst>
                  <a:ext uri="{0D108BD9-81ED-4DB2-BD59-A6C34878D82A}">
                    <a16:rowId xmlns:a16="http://schemas.microsoft.com/office/drawing/2014/main" val="4222709583"/>
                  </a:ext>
                </a:extLst>
              </a:tr>
              <a:tr h="153491">
                <a:tc>
                  <a:txBody>
                    <a:bodyPr/>
                    <a:lstStyle/>
                    <a:p>
                      <a:pPr algn="ctr" fontAlgn="ctr"/>
                      <a:r>
                        <a:rPr lang="en-US" sz="900" u="none" strike="noStrike">
                          <a:effectLst/>
                        </a:rPr>
                        <a:t>GB/T 19706-2015</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足球鞋</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dirty="0">
                          <a:effectLst/>
                        </a:rPr>
                        <a:t>x</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extLst>
                  <a:ext uri="{0D108BD9-81ED-4DB2-BD59-A6C34878D82A}">
                    <a16:rowId xmlns:a16="http://schemas.microsoft.com/office/drawing/2014/main" val="3150136324"/>
                  </a:ext>
                </a:extLst>
              </a:tr>
              <a:tr h="153491">
                <a:tc>
                  <a:txBody>
                    <a:bodyPr/>
                    <a:lstStyle/>
                    <a:p>
                      <a:pPr algn="ctr" fontAlgn="ctr"/>
                      <a:r>
                        <a:rPr lang="en-US" sz="900" u="none" strike="noStrike">
                          <a:effectLst/>
                        </a:rPr>
                        <a:t>GB/T 22756-2017</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皮凉鞋</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extLst>
                  <a:ext uri="{0D108BD9-81ED-4DB2-BD59-A6C34878D82A}">
                    <a16:rowId xmlns:a16="http://schemas.microsoft.com/office/drawing/2014/main" val="1603805133"/>
                  </a:ext>
                </a:extLst>
              </a:tr>
              <a:tr h="153491">
                <a:tc>
                  <a:txBody>
                    <a:bodyPr/>
                    <a:lstStyle/>
                    <a:p>
                      <a:pPr algn="ctr" fontAlgn="ctr"/>
                      <a:r>
                        <a:rPr lang="en-US" sz="900" u="none" strike="noStrike">
                          <a:effectLst/>
                        </a:rPr>
                        <a:t>QB/T 1002-2015</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皮鞋</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extLst>
                  <a:ext uri="{0D108BD9-81ED-4DB2-BD59-A6C34878D82A}">
                    <a16:rowId xmlns:a16="http://schemas.microsoft.com/office/drawing/2014/main" val="568118221"/>
                  </a:ext>
                </a:extLst>
              </a:tr>
              <a:tr h="153491">
                <a:tc>
                  <a:txBody>
                    <a:bodyPr/>
                    <a:lstStyle/>
                    <a:p>
                      <a:pPr algn="ctr" fontAlgn="ctr"/>
                      <a:r>
                        <a:rPr lang="en-US" sz="900" u="none" strike="noStrike">
                          <a:effectLst/>
                        </a:rPr>
                        <a:t>QB/T 2880-2016</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儿童皮鞋</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extLst>
                  <a:ext uri="{0D108BD9-81ED-4DB2-BD59-A6C34878D82A}">
                    <a16:rowId xmlns:a16="http://schemas.microsoft.com/office/drawing/2014/main" val="2568012181"/>
                  </a:ext>
                </a:extLst>
              </a:tr>
              <a:tr h="153491">
                <a:tc>
                  <a:txBody>
                    <a:bodyPr/>
                    <a:lstStyle/>
                    <a:p>
                      <a:pPr algn="ctr" fontAlgn="ctr"/>
                      <a:r>
                        <a:rPr lang="en-US" sz="900" u="none" strike="noStrike">
                          <a:effectLst/>
                        </a:rPr>
                        <a:t>QB/T 2955-2017</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dirty="0">
                          <a:effectLst/>
                        </a:rPr>
                        <a:t>休闲鞋</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extLst>
                  <a:ext uri="{0D108BD9-81ED-4DB2-BD59-A6C34878D82A}">
                    <a16:rowId xmlns:a16="http://schemas.microsoft.com/office/drawing/2014/main" val="445949690"/>
                  </a:ext>
                </a:extLst>
              </a:tr>
              <a:tr h="153491">
                <a:tc>
                  <a:txBody>
                    <a:bodyPr/>
                    <a:lstStyle/>
                    <a:p>
                      <a:pPr algn="ctr" fontAlgn="ctr"/>
                      <a:r>
                        <a:rPr lang="en-US" sz="900" u="none" strike="noStrike">
                          <a:effectLst/>
                        </a:rPr>
                        <a:t>QB/T 4329-2012</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布鞋</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extLst>
                  <a:ext uri="{0D108BD9-81ED-4DB2-BD59-A6C34878D82A}">
                    <a16:rowId xmlns:a16="http://schemas.microsoft.com/office/drawing/2014/main" val="3147672776"/>
                  </a:ext>
                </a:extLst>
              </a:tr>
              <a:tr h="153491">
                <a:tc>
                  <a:txBody>
                    <a:bodyPr/>
                    <a:lstStyle/>
                    <a:p>
                      <a:pPr algn="ctr" fontAlgn="ctr"/>
                      <a:r>
                        <a:rPr lang="en-US" sz="900" u="none" strike="noStrike" dirty="0">
                          <a:effectLst/>
                        </a:rPr>
                        <a:t>QB/T 4331-2012</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dirty="0">
                          <a:effectLst/>
                        </a:rPr>
                        <a:t>儿童旅游鞋</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extLst>
                  <a:ext uri="{0D108BD9-81ED-4DB2-BD59-A6C34878D82A}">
                    <a16:rowId xmlns:a16="http://schemas.microsoft.com/office/drawing/2014/main" val="3965823091"/>
                  </a:ext>
                </a:extLst>
              </a:tr>
              <a:tr h="153491">
                <a:tc>
                  <a:txBody>
                    <a:bodyPr/>
                    <a:lstStyle/>
                    <a:p>
                      <a:pPr algn="ctr" fontAlgn="ctr"/>
                      <a:r>
                        <a:rPr lang="en-US" sz="900" u="none" strike="noStrike">
                          <a:effectLst/>
                        </a:rPr>
                        <a:t>QB/T 4549-2013</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滑板鞋</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extLst>
                  <a:ext uri="{0D108BD9-81ED-4DB2-BD59-A6C34878D82A}">
                    <a16:rowId xmlns:a16="http://schemas.microsoft.com/office/drawing/2014/main" val="2040111453"/>
                  </a:ext>
                </a:extLst>
              </a:tr>
              <a:tr h="153491">
                <a:tc>
                  <a:txBody>
                    <a:bodyPr/>
                    <a:lstStyle/>
                    <a:p>
                      <a:pPr algn="ctr" fontAlgn="ctr"/>
                      <a:r>
                        <a:rPr lang="en-US" sz="900" u="none" strike="noStrike">
                          <a:effectLst/>
                        </a:rPr>
                        <a:t>QB/T 4552-2013</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拖鞋</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en-US" sz="900" u="none" strike="noStrike">
                          <a:effectLst/>
                        </a:rPr>
                        <a:t>x</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a:effectLst/>
                        </a:rPr>
                        <a:t>　</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078" marR="8078" marT="8078" marB="0" anchor="ctr"/>
                </a:tc>
                <a:tc>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等线" panose="02010600030101010101" pitchFamily="2" charset="-122"/>
                        <a:ea typeface="等线" panose="02010600030101010101" pitchFamily="2" charset="-122"/>
                      </a:endParaRPr>
                    </a:p>
                  </a:txBody>
                  <a:tcPr marL="8078" marR="8078" marT="8078" marB="0" anchor="ctr"/>
                </a:tc>
                <a:extLst>
                  <a:ext uri="{0D108BD9-81ED-4DB2-BD59-A6C34878D82A}">
                    <a16:rowId xmlns:a16="http://schemas.microsoft.com/office/drawing/2014/main" val="4030833751"/>
                  </a:ext>
                </a:extLst>
              </a:tr>
            </a:tbl>
          </a:graphicData>
        </a:graphic>
      </p:graphicFrame>
      <p:cxnSp>
        <p:nvCxnSpPr>
          <p:cNvPr id="7" name="直接连接符 6">
            <a:extLst>
              <a:ext uri="{FF2B5EF4-FFF2-40B4-BE49-F238E27FC236}">
                <a16:creationId xmlns:a16="http://schemas.microsoft.com/office/drawing/2014/main" id="{8649BF54-2B4D-4678-956A-59281038A920}"/>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9438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2" name="文本框 1">
            <a:extLst>
              <a:ext uri="{FF2B5EF4-FFF2-40B4-BE49-F238E27FC236}">
                <a16:creationId xmlns:a16="http://schemas.microsoft.com/office/drawing/2014/main" id="{61297F26-2267-4DB3-85E4-5901780C4EA1}"/>
              </a:ext>
            </a:extLst>
          </p:cNvPr>
          <p:cNvSpPr txBox="1"/>
          <p:nvPr/>
        </p:nvSpPr>
        <p:spPr>
          <a:xfrm>
            <a:off x="543611" y="773861"/>
            <a:ext cx="8424936" cy="369332"/>
          </a:xfrm>
          <a:prstGeom prst="rect">
            <a:avLst/>
          </a:prstGeom>
          <a:noFill/>
        </p:spPr>
        <p:txBody>
          <a:bodyPr wrap="square" rtlCol="0">
            <a:spAutoFit/>
          </a:bodyPr>
          <a:lstStyle/>
          <a:p>
            <a:r>
              <a:rPr lang="zh-CN" altLang="en-US" b="1" dirty="0"/>
              <a:t>纺织品化学物质管控的风险与挑战</a:t>
            </a:r>
          </a:p>
        </p:txBody>
      </p:sp>
      <p:pic>
        <p:nvPicPr>
          <p:cNvPr id="17" name="图片 16">
            <a:extLst>
              <a:ext uri="{FF2B5EF4-FFF2-40B4-BE49-F238E27FC236}">
                <a16:creationId xmlns:a16="http://schemas.microsoft.com/office/drawing/2014/main" id="{F122EAE3-9225-4155-A263-B8BE0962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534" y="1284332"/>
            <a:ext cx="881918" cy="831316"/>
          </a:xfrm>
          <a:prstGeom prst="rect">
            <a:avLst/>
          </a:prstGeom>
        </p:spPr>
      </p:pic>
      <p:pic>
        <p:nvPicPr>
          <p:cNvPr id="23" name="图片 22">
            <a:extLst>
              <a:ext uri="{FF2B5EF4-FFF2-40B4-BE49-F238E27FC236}">
                <a16:creationId xmlns:a16="http://schemas.microsoft.com/office/drawing/2014/main" id="{88A13E17-E4F1-4355-94CF-DF13F8A0A7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8392" y="4829686"/>
            <a:ext cx="1050429" cy="689834"/>
          </a:xfrm>
          <a:prstGeom prst="rect">
            <a:avLst/>
          </a:prstGeom>
        </p:spPr>
      </p:pic>
      <p:pic>
        <p:nvPicPr>
          <p:cNvPr id="25" name="图片 24">
            <a:extLst>
              <a:ext uri="{FF2B5EF4-FFF2-40B4-BE49-F238E27FC236}">
                <a16:creationId xmlns:a16="http://schemas.microsoft.com/office/drawing/2014/main" id="{3020716B-8CFD-42EA-920D-BD5F355801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9755" y="3438032"/>
            <a:ext cx="1254639" cy="867064"/>
          </a:xfrm>
          <a:prstGeom prst="rect">
            <a:avLst/>
          </a:prstGeom>
        </p:spPr>
      </p:pic>
      <p:pic>
        <p:nvPicPr>
          <p:cNvPr id="27" name="图片 26">
            <a:extLst>
              <a:ext uri="{FF2B5EF4-FFF2-40B4-BE49-F238E27FC236}">
                <a16:creationId xmlns:a16="http://schemas.microsoft.com/office/drawing/2014/main" id="{1CE478C8-39C4-4911-9472-B665F00202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1996" y="1875846"/>
            <a:ext cx="1058700" cy="724374"/>
          </a:xfrm>
          <a:prstGeom prst="rect">
            <a:avLst/>
          </a:prstGeom>
        </p:spPr>
      </p:pic>
      <p:pic>
        <p:nvPicPr>
          <p:cNvPr id="6146" name="Picture 2" descr="https://timgsa.baidu.com/timg?image&amp;quality=80&amp;size=b9999_10000&amp;sec=1531636981888&amp;di=0e0b482ba8206dcc0f899ea093565fe1&amp;imgtype=jpg&amp;src=http%3A%2F%2Fimg3.imgtn.bdimg.com%2Fit%2Fu%3D1054321108%2C2894023789%26fm%3D214%26gp%3D0.jpg">
            <a:extLst>
              <a:ext uri="{FF2B5EF4-FFF2-40B4-BE49-F238E27FC236}">
                <a16:creationId xmlns:a16="http://schemas.microsoft.com/office/drawing/2014/main" id="{5F019EB0-3A17-4459-8781-85FCAFA266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1294" y="2107000"/>
            <a:ext cx="881918" cy="585273"/>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27">
            <a:extLst>
              <a:ext uri="{FF2B5EF4-FFF2-40B4-BE49-F238E27FC236}">
                <a16:creationId xmlns:a16="http://schemas.microsoft.com/office/drawing/2014/main" id="{2F49D4AB-9E26-493F-89D9-5615A94D5975}"/>
              </a:ext>
            </a:extLst>
          </p:cNvPr>
          <p:cNvPicPr>
            <a:picLocks noChangeAspect="1"/>
          </p:cNvPicPr>
          <p:nvPr/>
        </p:nvPicPr>
        <p:blipFill>
          <a:blip r:embed="rId9"/>
          <a:stretch>
            <a:fillRect/>
          </a:stretch>
        </p:blipFill>
        <p:spPr>
          <a:xfrm>
            <a:off x="1796666" y="3738974"/>
            <a:ext cx="1132569" cy="583981"/>
          </a:xfrm>
          <a:prstGeom prst="rect">
            <a:avLst/>
          </a:prstGeom>
        </p:spPr>
      </p:pic>
      <p:pic>
        <p:nvPicPr>
          <p:cNvPr id="30" name="图片 29">
            <a:extLst>
              <a:ext uri="{FF2B5EF4-FFF2-40B4-BE49-F238E27FC236}">
                <a16:creationId xmlns:a16="http://schemas.microsoft.com/office/drawing/2014/main" id="{7EAA7CCA-A4C9-4FF2-B500-7E3BFCF580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2950" y="5046933"/>
            <a:ext cx="1171888" cy="1146412"/>
          </a:xfrm>
          <a:prstGeom prst="rect">
            <a:avLst/>
          </a:prstGeom>
        </p:spPr>
      </p:pic>
      <p:pic>
        <p:nvPicPr>
          <p:cNvPr id="32" name="图片 31">
            <a:extLst>
              <a:ext uri="{FF2B5EF4-FFF2-40B4-BE49-F238E27FC236}">
                <a16:creationId xmlns:a16="http://schemas.microsoft.com/office/drawing/2014/main" id="{1924FA77-22ED-4670-90F9-A62376FC97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3890" y="5312445"/>
            <a:ext cx="1289831" cy="862873"/>
          </a:xfrm>
          <a:prstGeom prst="rect">
            <a:avLst/>
          </a:prstGeom>
        </p:spPr>
      </p:pic>
      <p:sp>
        <p:nvSpPr>
          <p:cNvPr id="33" name="箭头: 下 32">
            <a:extLst>
              <a:ext uri="{FF2B5EF4-FFF2-40B4-BE49-F238E27FC236}">
                <a16:creationId xmlns:a16="http://schemas.microsoft.com/office/drawing/2014/main" id="{D93C0270-00A9-4FC8-9983-3E85487AC9CF}"/>
              </a:ext>
            </a:extLst>
          </p:cNvPr>
          <p:cNvSpPr/>
          <p:nvPr/>
        </p:nvSpPr>
        <p:spPr>
          <a:xfrm rot="18203560">
            <a:off x="3527665" y="2674698"/>
            <a:ext cx="216024" cy="520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箭头: 下 38">
            <a:extLst>
              <a:ext uri="{FF2B5EF4-FFF2-40B4-BE49-F238E27FC236}">
                <a16:creationId xmlns:a16="http://schemas.microsoft.com/office/drawing/2014/main" id="{5C3C5A01-28D0-4F9C-A2DA-29492F02A7A8}"/>
              </a:ext>
            </a:extLst>
          </p:cNvPr>
          <p:cNvSpPr/>
          <p:nvPr/>
        </p:nvSpPr>
        <p:spPr>
          <a:xfrm>
            <a:off x="4880481" y="2429140"/>
            <a:ext cx="216024" cy="520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箭头: 下 39">
            <a:extLst>
              <a:ext uri="{FF2B5EF4-FFF2-40B4-BE49-F238E27FC236}">
                <a16:creationId xmlns:a16="http://schemas.microsoft.com/office/drawing/2014/main" id="{467CAF40-E0B2-4EFB-A43A-88067BE5B411}"/>
              </a:ext>
            </a:extLst>
          </p:cNvPr>
          <p:cNvSpPr/>
          <p:nvPr/>
        </p:nvSpPr>
        <p:spPr>
          <a:xfrm rot="2975801">
            <a:off x="6361300" y="2644499"/>
            <a:ext cx="216024" cy="520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箭头: 下 40">
            <a:extLst>
              <a:ext uri="{FF2B5EF4-FFF2-40B4-BE49-F238E27FC236}">
                <a16:creationId xmlns:a16="http://schemas.microsoft.com/office/drawing/2014/main" id="{CBF09C9E-CE0C-4D45-A703-13D787D9A29C}"/>
              </a:ext>
            </a:extLst>
          </p:cNvPr>
          <p:cNvSpPr/>
          <p:nvPr/>
        </p:nvSpPr>
        <p:spPr>
          <a:xfrm rot="5400000">
            <a:off x="6784447" y="3701823"/>
            <a:ext cx="216024" cy="520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下 41">
            <a:extLst>
              <a:ext uri="{FF2B5EF4-FFF2-40B4-BE49-F238E27FC236}">
                <a16:creationId xmlns:a16="http://schemas.microsoft.com/office/drawing/2014/main" id="{847102C4-7EF3-44EA-AB26-E46AED815622}"/>
              </a:ext>
            </a:extLst>
          </p:cNvPr>
          <p:cNvSpPr/>
          <p:nvPr/>
        </p:nvSpPr>
        <p:spPr>
          <a:xfrm rot="7341754">
            <a:off x="6506717" y="4528941"/>
            <a:ext cx="216024" cy="520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下 42">
            <a:extLst>
              <a:ext uri="{FF2B5EF4-FFF2-40B4-BE49-F238E27FC236}">
                <a16:creationId xmlns:a16="http://schemas.microsoft.com/office/drawing/2014/main" id="{25481E8D-16FD-4861-9523-5D00F9A71D87}"/>
              </a:ext>
            </a:extLst>
          </p:cNvPr>
          <p:cNvSpPr/>
          <p:nvPr/>
        </p:nvSpPr>
        <p:spPr>
          <a:xfrm rot="10800000">
            <a:off x="4974433" y="4730560"/>
            <a:ext cx="216024" cy="520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下 43">
            <a:extLst>
              <a:ext uri="{FF2B5EF4-FFF2-40B4-BE49-F238E27FC236}">
                <a16:creationId xmlns:a16="http://schemas.microsoft.com/office/drawing/2014/main" id="{772153D2-EDFC-4F6A-8667-91FB68C9210D}"/>
              </a:ext>
            </a:extLst>
          </p:cNvPr>
          <p:cNvSpPr/>
          <p:nvPr/>
        </p:nvSpPr>
        <p:spPr>
          <a:xfrm rot="13802891">
            <a:off x="3719472" y="4573437"/>
            <a:ext cx="216024" cy="520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箭头: 下 44">
            <a:extLst>
              <a:ext uri="{FF2B5EF4-FFF2-40B4-BE49-F238E27FC236}">
                <a16:creationId xmlns:a16="http://schemas.microsoft.com/office/drawing/2014/main" id="{25481E8D-16FD-4861-9523-5D00F9A71D87}"/>
              </a:ext>
            </a:extLst>
          </p:cNvPr>
          <p:cNvSpPr/>
          <p:nvPr/>
        </p:nvSpPr>
        <p:spPr>
          <a:xfrm rot="16200000">
            <a:off x="3327378" y="3770612"/>
            <a:ext cx="216024" cy="520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文本框 33">
            <a:extLst>
              <a:ext uri="{FF2B5EF4-FFF2-40B4-BE49-F238E27FC236}">
                <a16:creationId xmlns:a16="http://schemas.microsoft.com/office/drawing/2014/main" id="{414B931E-06E1-4EA1-809F-F24A46B29B27}"/>
              </a:ext>
            </a:extLst>
          </p:cNvPr>
          <p:cNvSpPr txBox="1"/>
          <p:nvPr/>
        </p:nvSpPr>
        <p:spPr>
          <a:xfrm>
            <a:off x="2033136" y="4332724"/>
            <a:ext cx="759413" cy="338554"/>
          </a:xfrm>
          <a:prstGeom prst="rect">
            <a:avLst/>
          </a:prstGeom>
          <a:noFill/>
        </p:spPr>
        <p:txBody>
          <a:bodyPr wrap="square" rtlCol="0">
            <a:spAutoFit/>
          </a:bodyPr>
          <a:lstStyle/>
          <a:p>
            <a:r>
              <a:rPr lang="zh-CN" altLang="en-US" sz="1600" dirty="0">
                <a:solidFill>
                  <a:srgbClr val="0070C0"/>
                </a:solidFill>
              </a:rPr>
              <a:t>客户</a:t>
            </a:r>
          </a:p>
        </p:txBody>
      </p:sp>
      <p:sp>
        <p:nvSpPr>
          <p:cNvPr id="35" name="文本框 34">
            <a:extLst>
              <a:ext uri="{FF2B5EF4-FFF2-40B4-BE49-F238E27FC236}">
                <a16:creationId xmlns:a16="http://schemas.microsoft.com/office/drawing/2014/main" id="{50FB73F6-6870-4C4C-97B8-256C1F076D28}"/>
              </a:ext>
            </a:extLst>
          </p:cNvPr>
          <p:cNvSpPr txBox="1"/>
          <p:nvPr/>
        </p:nvSpPr>
        <p:spPr>
          <a:xfrm>
            <a:off x="1764863" y="2720184"/>
            <a:ext cx="1249888" cy="338554"/>
          </a:xfrm>
          <a:prstGeom prst="rect">
            <a:avLst/>
          </a:prstGeom>
          <a:noFill/>
        </p:spPr>
        <p:txBody>
          <a:bodyPr wrap="square" rtlCol="0">
            <a:spAutoFit/>
          </a:bodyPr>
          <a:lstStyle/>
          <a:p>
            <a:r>
              <a:rPr lang="zh-CN" altLang="en-US" sz="1600" dirty="0">
                <a:solidFill>
                  <a:srgbClr val="0070C0"/>
                </a:solidFill>
              </a:rPr>
              <a:t>绿色组织</a:t>
            </a:r>
          </a:p>
        </p:txBody>
      </p:sp>
      <p:sp>
        <p:nvSpPr>
          <p:cNvPr id="46" name="文本框 45">
            <a:extLst>
              <a:ext uri="{FF2B5EF4-FFF2-40B4-BE49-F238E27FC236}">
                <a16:creationId xmlns:a16="http://schemas.microsoft.com/office/drawing/2014/main" id="{1206D072-FF46-4377-8D6D-6B8F3F51B450}"/>
              </a:ext>
            </a:extLst>
          </p:cNvPr>
          <p:cNvSpPr txBox="1"/>
          <p:nvPr/>
        </p:nvSpPr>
        <p:spPr>
          <a:xfrm>
            <a:off x="4547534" y="2078280"/>
            <a:ext cx="881918" cy="338554"/>
          </a:xfrm>
          <a:prstGeom prst="rect">
            <a:avLst/>
          </a:prstGeom>
          <a:noFill/>
        </p:spPr>
        <p:txBody>
          <a:bodyPr wrap="square" rtlCol="0">
            <a:spAutoFit/>
          </a:bodyPr>
          <a:lstStyle/>
          <a:p>
            <a:r>
              <a:rPr lang="zh-CN" altLang="en-US" sz="1600" dirty="0">
                <a:solidFill>
                  <a:srgbClr val="0070C0"/>
                </a:solidFill>
              </a:rPr>
              <a:t>投资者</a:t>
            </a:r>
          </a:p>
        </p:txBody>
      </p:sp>
      <p:sp>
        <p:nvSpPr>
          <p:cNvPr id="48" name="文本框 47">
            <a:extLst>
              <a:ext uri="{FF2B5EF4-FFF2-40B4-BE49-F238E27FC236}">
                <a16:creationId xmlns:a16="http://schemas.microsoft.com/office/drawing/2014/main" id="{1D3C5777-A615-45CD-858C-8C4053FCEDF5}"/>
              </a:ext>
            </a:extLst>
          </p:cNvPr>
          <p:cNvSpPr txBox="1"/>
          <p:nvPr/>
        </p:nvSpPr>
        <p:spPr>
          <a:xfrm>
            <a:off x="7098671" y="2623075"/>
            <a:ext cx="881918" cy="338554"/>
          </a:xfrm>
          <a:prstGeom prst="rect">
            <a:avLst/>
          </a:prstGeom>
          <a:noFill/>
        </p:spPr>
        <p:txBody>
          <a:bodyPr wrap="square" rtlCol="0">
            <a:spAutoFit/>
          </a:bodyPr>
          <a:lstStyle/>
          <a:p>
            <a:r>
              <a:rPr lang="zh-CN" altLang="en-US" sz="1600" dirty="0">
                <a:solidFill>
                  <a:srgbClr val="0070C0"/>
                </a:solidFill>
              </a:rPr>
              <a:t>媒体</a:t>
            </a:r>
          </a:p>
        </p:txBody>
      </p:sp>
      <p:sp>
        <p:nvSpPr>
          <p:cNvPr id="49" name="文本框 48">
            <a:extLst>
              <a:ext uri="{FF2B5EF4-FFF2-40B4-BE49-F238E27FC236}">
                <a16:creationId xmlns:a16="http://schemas.microsoft.com/office/drawing/2014/main" id="{5A2775C7-7A5D-4FD0-9459-7609CE6E25CC}"/>
              </a:ext>
            </a:extLst>
          </p:cNvPr>
          <p:cNvSpPr txBox="1"/>
          <p:nvPr/>
        </p:nvSpPr>
        <p:spPr>
          <a:xfrm>
            <a:off x="7741692" y="4306652"/>
            <a:ext cx="1200211" cy="338554"/>
          </a:xfrm>
          <a:prstGeom prst="rect">
            <a:avLst/>
          </a:prstGeom>
          <a:noFill/>
        </p:spPr>
        <p:txBody>
          <a:bodyPr wrap="square" rtlCol="0">
            <a:spAutoFit/>
          </a:bodyPr>
          <a:lstStyle/>
          <a:p>
            <a:r>
              <a:rPr lang="zh-CN" altLang="en-US" sz="1600" dirty="0">
                <a:solidFill>
                  <a:srgbClr val="0070C0"/>
                </a:solidFill>
              </a:rPr>
              <a:t>法律法规</a:t>
            </a:r>
          </a:p>
        </p:txBody>
      </p:sp>
      <p:sp>
        <p:nvSpPr>
          <p:cNvPr id="50" name="文本框 49">
            <a:extLst>
              <a:ext uri="{FF2B5EF4-FFF2-40B4-BE49-F238E27FC236}">
                <a16:creationId xmlns:a16="http://schemas.microsoft.com/office/drawing/2014/main" id="{B5633BE8-E0D3-492A-B958-782E6B01468B}"/>
              </a:ext>
            </a:extLst>
          </p:cNvPr>
          <p:cNvSpPr txBox="1"/>
          <p:nvPr/>
        </p:nvSpPr>
        <p:spPr>
          <a:xfrm>
            <a:off x="7465739" y="5620139"/>
            <a:ext cx="1200211" cy="338554"/>
          </a:xfrm>
          <a:prstGeom prst="rect">
            <a:avLst/>
          </a:prstGeom>
          <a:noFill/>
        </p:spPr>
        <p:txBody>
          <a:bodyPr wrap="square" rtlCol="0">
            <a:spAutoFit/>
          </a:bodyPr>
          <a:lstStyle/>
          <a:p>
            <a:r>
              <a:rPr lang="zh-CN" altLang="en-US" sz="1600" dirty="0">
                <a:solidFill>
                  <a:srgbClr val="0070C0"/>
                </a:solidFill>
              </a:rPr>
              <a:t>员工</a:t>
            </a:r>
          </a:p>
        </p:txBody>
      </p:sp>
      <p:sp>
        <p:nvSpPr>
          <p:cNvPr id="51" name="文本框 50">
            <a:extLst>
              <a:ext uri="{FF2B5EF4-FFF2-40B4-BE49-F238E27FC236}">
                <a16:creationId xmlns:a16="http://schemas.microsoft.com/office/drawing/2014/main" id="{87BD3358-963F-46A3-A262-25E220FD2A70}"/>
              </a:ext>
            </a:extLst>
          </p:cNvPr>
          <p:cNvSpPr txBox="1"/>
          <p:nvPr/>
        </p:nvSpPr>
        <p:spPr>
          <a:xfrm>
            <a:off x="4905004" y="6150041"/>
            <a:ext cx="1200211" cy="338554"/>
          </a:xfrm>
          <a:prstGeom prst="rect">
            <a:avLst/>
          </a:prstGeom>
          <a:noFill/>
        </p:spPr>
        <p:txBody>
          <a:bodyPr wrap="square" rtlCol="0">
            <a:spAutoFit/>
          </a:bodyPr>
          <a:lstStyle/>
          <a:p>
            <a:r>
              <a:rPr lang="zh-CN" altLang="en-US" sz="1600" dirty="0">
                <a:solidFill>
                  <a:srgbClr val="0070C0"/>
                </a:solidFill>
              </a:rPr>
              <a:t>消费者</a:t>
            </a:r>
          </a:p>
        </p:txBody>
      </p:sp>
      <p:sp>
        <p:nvSpPr>
          <p:cNvPr id="52" name="文本框 51">
            <a:extLst>
              <a:ext uri="{FF2B5EF4-FFF2-40B4-BE49-F238E27FC236}">
                <a16:creationId xmlns:a16="http://schemas.microsoft.com/office/drawing/2014/main" id="{33D42B4E-B2A2-4E5A-97F2-F7A73FEFA6F0}"/>
              </a:ext>
            </a:extLst>
          </p:cNvPr>
          <p:cNvSpPr txBox="1"/>
          <p:nvPr/>
        </p:nvSpPr>
        <p:spPr>
          <a:xfrm>
            <a:off x="2627273" y="6154218"/>
            <a:ext cx="1200211" cy="338554"/>
          </a:xfrm>
          <a:prstGeom prst="rect">
            <a:avLst/>
          </a:prstGeom>
          <a:noFill/>
        </p:spPr>
        <p:txBody>
          <a:bodyPr wrap="square" rtlCol="0">
            <a:spAutoFit/>
          </a:bodyPr>
          <a:lstStyle/>
          <a:p>
            <a:r>
              <a:rPr lang="zh-CN" altLang="en-US" sz="1600" dirty="0">
                <a:solidFill>
                  <a:srgbClr val="0070C0"/>
                </a:solidFill>
              </a:rPr>
              <a:t>社区</a:t>
            </a:r>
          </a:p>
        </p:txBody>
      </p:sp>
      <p:cxnSp>
        <p:nvCxnSpPr>
          <p:cNvPr id="53" name="直接连接符 52">
            <a:extLst>
              <a:ext uri="{FF2B5EF4-FFF2-40B4-BE49-F238E27FC236}">
                <a16:creationId xmlns:a16="http://schemas.microsoft.com/office/drawing/2014/main" id="{EA9BEF39-6817-4B58-B846-D3FB61B567C0}"/>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B0C2FBE2-FDFB-41F9-8E14-CD72265B4655}"/>
              </a:ext>
            </a:extLst>
          </p:cNvPr>
          <p:cNvPicPr>
            <a:picLocks noChangeAspect="1"/>
          </p:cNvPicPr>
          <p:nvPr/>
        </p:nvPicPr>
        <p:blipFill>
          <a:blip r:embed="rId12"/>
          <a:stretch>
            <a:fillRect/>
          </a:stretch>
        </p:blipFill>
        <p:spPr>
          <a:xfrm>
            <a:off x="4200086" y="3256423"/>
            <a:ext cx="2120798" cy="1279883"/>
          </a:xfrm>
          <a:prstGeom prst="rect">
            <a:avLst/>
          </a:prstGeom>
        </p:spPr>
      </p:pic>
    </p:spTree>
    <p:extLst>
      <p:ext uri="{BB962C8B-B14F-4D97-AF65-F5344CB8AC3E}">
        <p14:creationId xmlns:p14="http://schemas.microsoft.com/office/powerpoint/2010/main" val="261423947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nodeType="after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arn(inVertical)">
                                      <p:cBhvr>
                                        <p:cTn id="10" dur="250"/>
                                        <p:tgtEl>
                                          <p:spTgt spid="614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250"/>
                                        <p:tgtEl>
                                          <p:spTgt spid="35"/>
                                        </p:tgtEl>
                                      </p:cBhvr>
                                    </p:animEffect>
                                  </p:childTnLst>
                                </p:cTn>
                              </p:par>
                            </p:childTnLst>
                          </p:cTn>
                        </p:par>
                        <p:par>
                          <p:cTn id="15" fill="hold">
                            <p:stCondLst>
                              <p:cond delay="750"/>
                            </p:stCondLst>
                            <p:childTnLst>
                              <p:par>
                                <p:cTn id="16" presetID="16" presetClass="entr" presetSubtype="21"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250"/>
                                        <p:tgtEl>
                                          <p:spTgt spid="33"/>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250"/>
                                        <p:tgtEl>
                                          <p:spTgt spid="46"/>
                                        </p:tgtEl>
                                      </p:cBhvr>
                                    </p:animEffect>
                                  </p:childTnLst>
                                </p:cTn>
                              </p:par>
                            </p:childTnLst>
                          </p:cTn>
                        </p:par>
                        <p:par>
                          <p:cTn id="23" fill="hold">
                            <p:stCondLst>
                              <p:cond delay="1250"/>
                            </p:stCondLst>
                            <p:childTnLst>
                              <p:par>
                                <p:cTn id="24" presetID="16" presetClass="entr" presetSubtype="21"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250"/>
                                        <p:tgtEl>
                                          <p:spTgt spid="17"/>
                                        </p:tgtEl>
                                      </p:cBhvr>
                                    </p:animEffect>
                                  </p:childTnLst>
                                </p:cTn>
                              </p:par>
                            </p:childTnLst>
                          </p:cTn>
                        </p:par>
                        <p:par>
                          <p:cTn id="27" fill="hold">
                            <p:stCondLst>
                              <p:cond delay="1500"/>
                            </p:stCondLst>
                            <p:childTnLst>
                              <p:par>
                                <p:cTn id="28" presetID="16" presetClass="entr" presetSubtype="21" fill="hold" grpId="0"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arn(inVertical)">
                                      <p:cBhvr>
                                        <p:cTn id="30" dur="250"/>
                                        <p:tgtEl>
                                          <p:spTgt spid="39"/>
                                        </p:tgtEl>
                                      </p:cBhvr>
                                    </p:animEffect>
                                  </p:childTnLst>
                                </p:cTn>
                              </p:par>
                            </p:childTnLst>
                          </p:cTn>
                        </p:par>
                        <p:par>
                          <p:cTn id="31" fill="hold">
                            <p:stCondLst>
                              <p:cond delay="1750"/>
                            </p:stCondLst>
                            <p:childTnLst>
                              <p:par>
                                <p:cTn id="32" presetID="16" presetClass="entr" presetSubtype="21"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250"/>
                                        <p:tgtEl>
                                          <p:spTgt spid="27"/>
                                        </p:tgtEl>
                                      </p:cBhvr>
                                    </p:animEffect>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barn(inVertical)">
                                      <p:cBhvr>
                                        <p:cTn id="38" dur="250"/>
                                        <p:tgtEl>
                                          <p:spTgt spid="48"/>
                                        </p:tgtEl>
                                      </p:cBhvr>
                                    </p:animEffect>
                                  </p:childTnLst>
                                </p:cTn>
                              </p:par>
                            </p:childTnLst>
                          </p:cTn>
                        </p:par>
                        <p:par>
                          <p:cTn id="39" fill="hold">
                            <p:stCondLst>
                              <p:cond delay="2250"/>
                            </p:stCondLst>
                            <p:childTnLst>
                              <p:par>
                                <p:cTn id="40" presetID="16" presetClass="entr" presetSubtype="21"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250"/>
                                        <p:tgtEl>
                                          <p:spTgt spid="40"/>
                                        </p:tgtEl>
                                      </p:cBhvr>
                                    </p:animEffect>
                                  </p:childTnLst>
                                </p:cTn>
                              </p:par>
                            </p:childTnLst>
                          </p:cTn>
                        </p:par>
                        <p:par>
                          <p:cTn id="43" fill="hold">
                            <p:stCondLst>
                              <p:cond delay="2500"/>
                            </p:stCondLst>
                            <p:childTnLst>
                              <p:par>
                                <p:cTn id="44" presetID="16" presetClass="entr" presetSubtype="21"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250"/>
                                        <p:tgtEl>
                                          <p:spTgt spid="25"/>
                                        </p:tgtEl>
                                      </p:cBhvr>
                                    </p:animEffect>
                                  </p:childTnLst>
                                </p:cTn>
                              </p:par>
                            </p:childTnLst>
                          </p:cTn>
                        </p:par>
                        <p:par>
                          <p:cTn id="47" fill="hold">
                            <p:stCondLst>
                              <p:cond delay="2750"/>
                            </p:stCondLst>
                            <p:childTnLst>
                              <p:par>
                                <p:cTn id="48" presetID="16" presetClass="entr" presetSubtype="21"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barn(inVertical)">
                                      <p:cBhvr>
                                        <p:cTn id="50" dur="250"/>
                                        <p:tgtEl>
                                          <p:spTgt spid="49"/>
                                        </p:tgtEl>
                                      </p:cBhvr>
                                    </p:animEffect>
                                  </p:childTnLst>
                                </p:cTn>
                              </p:par>
                            </p:childTnLst>
                          </p:cTn>
                        </p:par>
                        <p:par>
                          <p:cTn id="51" fill="hold">
                            <p:stCondLst>
                              <p:cond delay="3000"/>
                            </p:stCondLst>
                            <p:childTnLst>
                              <p:par>
                                <p:cTn id="52" presetID="16" presetClass="entr" presetSubtype="21"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250"/>
                                        <p:tgtEl>
                                          <p:spTgt spid="41"/>
                                        </p:tgtEl>
                                      </p:cBhvr>
                                    </p:animEffect>
                                  </p:childTnLst>
                                </p:cTn>
                              </p:par>
                            </p:childTnLst>
                          </p:cTn>
                        </p:par>
                        <p:par>
                          <p:cTn id="55" fill="hold">
                            <p:stCondLst>
                              <p:cond delay="3250"/>
                            </p:stCondLst>
                            <p:childTnLst>
                              <p:par>
                                <p:cTn id="56" presetID="16" presetClass="entr" presetSubtype="21"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250"/>
                                        <p:tgtEl>
                                          <p:spTgt spid="23"/>
                                        </p:tgtEl>
                                      </p:cBhvr>
                                    </p:animEffect>
                                  </p:childTnLst>
                                </p:cTn>
                              </p:par>
                            </p:childTnLst>
                          </p:cTn>
                        </p:par>
                        <p:par>
                          <p:cTn id="59" fill="hold">
                            <p:stCondLst>
                              <p:cond delay="3500"/>
                            </p:stCondLst>
                            <p:childTnLst>
                              <p:par>
                                <p:cTn id="60" presetID="16" presetClass="entr" presetSubtype="21" fill="hold" grpId="0"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barn(inVertical)">
                                      <p:cBhvr>
                                        <p:cTn id="62" dur="250"/>
                                        <p:tgtEl>
                                          <p:spTgt spid="50"/>
                                        </p:tgtEl>
                                      </p:cBhvr>
                                    </p:animEffect>
                                  </p:childTnLst>
                                </p:cTn>
                              </p:par>
                            </p:childTnLst>
                          </p:cTn>
                        </p:par>
                        <p:par>
                          <p:cTn id="63" fill="hold">
                            <p:stCondLst>
                              <p:cond delay="3750"/>
                            </p:stCondLst>
                            <p:childTnLst>
                              <p:par>
                                <p:cTn id="64" presetID="16" presetClass="entr" presetSubtype="21"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barn(inVertical)">
                                      <p:cBhvr>
                                        <p:cTn id="66" dur="250"/>
                                        <p:tgtEl>
                                          <p:spTgt spid="42"/>
                                        </p:tgtEl>
                                      </p:cBhvr>
                                    </p:animEffect>
                                  </p:childTnLst>
                                </p:cTn>
                              </p:par>
                            </p:childTnLst>
                          </p:cTn>
                        </p:par>
                        <p:par>
                          <p:cTn id="67" fill="hold">
                            <p:stCondLst>
                              <p:cond delay="4000"/>
                            </p:stCondLst>
                            <p:childTnLst>
                              <p:par>
                                <p:cTn id="68" presetID="16" presetClass="entr" presetSubtype="21" fill="hold" nodeType="after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arn(inVertical)">
                                      <p:cBhvr>
                                        <p:cTn id="70" dur="250"/>
                                        <p:tgtEl>
                                          <p:spTgt spid="32"/>
                                        </p:tgtEl>
                                      </p:cBhvr>
                                    </p:animEffect>
                                  </p:childTnLst>
                                </p:cTn>
                              </p:par>
                            </p:childTnLst>
                          </p:cTn>
                        </p:par>
                        <p:par>
                          <p:cTn id="71" fill="hold">
                            <p:stCondLst>
                              <p:cond delay="4250"/>
                            </p:stCondLst>
                            <p:childTnLst>
                              <p:par>
                                <p:cTn id="72" presetID="16" presetClass="entr" presetSubtype="21" fill="hold" grpId="0" nodeType="after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barn(inVertical)">
                                      <p:cBhvr>
                                        <p:cTn id="74" dur="250"/>
                                        <p:tgtEl>
                                          <p:spTgt spid="51"/>
                                        </p:tgtEl>
                                      </p:cBhvr>
                                    </p:animEffect>
                                  </p:childTnLst>
                                </p:cTn>
                              </p:par>
                            </p:childTnLst>
                          </p:cTn>
                        </p:par>
                        <p:par>
                          <p:cTn id="75" fill="hold">
                            <p:stCondLst>
                              <p:cond delay="4500"/>
                            </p:stCondLst>
                            <p:childTnLst>
                              <p:par>
                                <p:cTn id="76" presetID="16" presetClass="entr" presetSubtype="21"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barn(inVertical)">
                                      <p:cBhvr>
                                        <p:cTn id="78" dur="250"/>
                                        <p:tgtEl>
                                          <p:spTgt spid="43"/>
                                        </p:tgtEl>
                                      </p:cBhvr>
                                    </p:animEffect>
                                  </p:childTnLst>
                                </p:cTn>
                              </p:par>
                            </p:childTnLst>
                          </p:cTn>
                        </p:par>
                        <p:par>
                          <p:cTn id="79" fill="hold">
                            <p:stCondLst>
                              <p:cond delay="4750"/>
                            </p:stCondLst>
                            <p:childTnLst>
                              <p:par>
                                <p:cTn id="80" presetID="16" presetClass="entr" presetSubtype="21" fill="hold"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barn(inVertical)">
                                      <p:cBhvr>
                                        <p:cTn id="82" dur="250"/>
                                        <p:tgtEl>
                                          <p:spTgt spid="30"/>
                                        </p:tgtEl>
                                      </p:cBhvr>
                                    </p:animEffect>
                                  </p:childTnLst>
                                </p:cTn>
                              </p:par>
                            </p:childTnLst>
                          </p:cTn>
                        </p:par>
                        <p:par>
                          <p:cTn id="83" fill="hold">
                            <p:stCondLst>
                              <p:cond delay="5000"/>
                            </p:stCondLst>
                            <p:childTnLst>
                              <p:par>
                                <p:cTn id="84" presetID="16" presetClass="entr" presetSubtype="21" fill="hold" grpId="0" nodeType="after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barn(inVertical)">
                                      <p:cBhvr>
                                        <p:cTn id="86" dur="250"/>
                                        <p:tgtEl>
                                          <p:spTgt spid="52"/>
                                        </p:tgtEl>
                                      </p:cBhvr>
                                    </p:animEffect>
                                  </p:childTnLst>
                                </p:cTn>
                              </p:par>
                            </p:childTnLst>
                          </p:cTn>
                        </p:par>
                        <p:par>
                          <p:cTn id="87" fill="hold">
                            <p:stCondLst>
                              <p:cond delay="5250"/>
                            </p:stCondLst>
                            <p:childTnLst>
                              <p:par>
                                <p:cTn id="88" presetID="16" presetClass="entr" presetSubtype="21" fill="hold" grpId="0" nodeType="after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barn(inVertical)">
                                      <p:cBhvr>
                                        <p:cTn id="90" dur="250"/>
                                        <p:tgtEl>
                                          <p:spTgt spid="44"/>
                                        </p:tgtEl>
                                      </p:cBhvr>
                                    </p:animEffect>
                                  </p:childTnLst>
                                </p:cTn>
                              </p:par>
                            </p:childTnLst>
                          </p:cTn>
                        </p:par>
                        <p:par>
                          <p:cTn id="91" fill="hold">
                            <p:stCondLst>
                              <p:cond delay="5500"/>
                            </p:stCondLst>
                            <p:childTnLst>
                              <p:par>
                                <p:cTn id="92" presetID="16" presetClass="entr" presetSubtype="21"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barn(inVertical)">
                                      <p:cBhvr>
                                        <p:cTn id="94" dur="250"/>
                                        <p:tgtEl>
                                          <p:spTgt spid="28"/>
                                        </p:tgtEl>
                                      </p:cBhvr>
                                    </p:animEffect>
                                  </p:childTnLst>
                                </p:cTn>
                              </p:par>
                            </p:childTnLst>
                          </p:cTn>
                        </p:par>
                        <p:par>
                          <p:cTn id="95" fill="hold">
                            <p:stCondLst>
                              <p:cond delay="5750"/>
                            </p:stCondLst>
                            <p:childTnLst>
                              <p:par>
                                <p:cTn id="96" presetID="16" presetClass="entr" presetSubtype="21" fill="hold" grpId="0" nodeType="after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barn(inVertical)">
                                      <p:cBhvr>
                                        <p:cTn id="98" dur="250"/>
                                        <p:tgtEl>
                                          <p:spTgt spid="34"/>
                                        </p:tgtEl>
                                      </p:cBhvr>
                                    </p:animEffect>
                                  </p:childTnLst>
                                </p:cTn>
                              </p:par>
                            </p:childTnLst>
                          </p:cTn>
                        </p:par>
                        <p:par>
                          <p:cTn id="99" fill="hold">
                            <p:stCondLst>
                              <p:cond delay="6000"/>
                            </p:stCondLst>
                            <p:childTnLst>
                              <p:par>
                                <p:cTn id="100" presetID="16" presetClass="entr" presetSubtype="21" fill="hold" grpId="0" nodeType="after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barn(inVertical)">
                                      <p:cBhvr>
                                        <p:cTn id="102"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animBg="1"/>
      <p:bldP spid="40" grpId="0" animBg="1"/>
      <p:bldP spid="41" grpId="0" animBg="1"/>
      <p:bldP spid="42" grpId="0" animBg="1"/>
      <p:bldP spid="43" grpId="0" animBg="1"/>
      <p:bldP spid="44" grpId="0" animBg="1"/>
      <p:bldP spid="45" grpId="0" animBg="1"/>
      <p:bldP spid="34" grpId="0"/>
      <p:bldP spid="35" grpId="0"/>
      <p:bldP spid="46" grpId="0"/>
      <p:bldP spid="48" grpId="0"/>
      <p:bldP spid="49" grpId="0"/>
      <p:bldP spid="50" grpId="0"/>
      <p:bldP spid="51" grpId="0"/>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3" name="文本框 2">
            <a:extLst>
              <a:ext uri="{FF2B5EF4-FFF2-40B4-BE49-F238E27FC236}">
                <a16:creationId xmlns:a16="http://schemas.microsoft.com/office/drawing/2014/main" id="{9EE24A2F-BA6D-48D1-ABB5-62D28E15B2C5}"/>
              </a:ext>
            </a:extLst>
          </p:cNvPr>
          <p:cNvSpPr txBox="1"/>
          <p:nvPr/>
        </p:nvSpPr>
        <p:spPr>
          <a:xfrm>
            <a:off x="624979" y="764704"/>
            <a:ext cx="60486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纺织工业发展规划</a:t>
            </a: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(2016—2020</a:t>
            </a: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20" name="直接连接符 19">
            <a:extLst>
              <a:ext uri="{FF2B5EF4-FFF2-40B4-BE49-F238E27FC236}">
                <a16:creationId xmlns:a16="http://schemas.microsoft.com/office/drawing/2014/main" id="{5B046049-F6A8-45A7-9C59-2F97C9966F06}"/>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587A35F8-4879-4C7D-984B-ABEE9A0598C7}"/>
              </a:ext>
            </a:extLst>
          </p:cNvPr>
          <p:cNvSpPr/>
          <p:nvPr/>
        </p:nvSpPr>
        <p:spPr>
          <a:xfrm>
            <a:off x="480963" y="1304938"/>
            <a:ext cx="11233248"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464646"/>
                </a:solidFill>
                <a:effectLst/>
                <a:uLnTx/>
                <a:uFillTx/>
                <a:latin typeface="微软雅黑" panose="020B0503020204020204" pitchFamily="34" charset="-122"/>
                <a:ea typeface="微软雅黑" panose="020B0503020204020204" pitchFamily="34" charset="-122"/>
              </a:rPr>
              <a:t>(</a:t>
            </a:r>
            <a:r>
              <a:rPr kumimoji="0" lang="zh-CN" altLang="en-US" sz="1600" b="0" i="0" u="none" strike="noStrike" kern="1200" cap="none" spc="0" normalizeH="0" baseline="0" noProof="0" dirty="0">
                <a:ln>
                  <a:noFill/>
                </a:ln>
                <a:solidFill>
                  <a:srgbClr val="464646"/>
                </a:solidFill>
                <a:effectLst/>
                <a:uLnTx/>
                <a:uFillTx/>
                <a:latin typeface="微软雅黑" panose="020B0503020204020204" pitchFamily="34" charset="-122"/>
                <a:ea typeface="微软雅黑" panose="020B0503020204020204" pitchFamily="34" charset="-122"/>
              </a:rPr>
              <a:t>四</a:t>
            </a:r>
            <a:r>
              <a:rPr kumimoji="0" lang="en-US" altLang="zh-CN" sz="1600" b="0" i="0" u="none" strike="noStrike" kern="1200" cap="none" spc="0" normalizeH="0" baseline="0" noProof="0" dirty="0">
                <a:ln>
                  <a:noFill/>
                </a:ln>
                <a:solidFill>
                  <a:srgbClr val="464646"/>
                </a:solidFill>
                <a:effectLst/>
                <a:uLnTx/>
                <a:uFillTx/>
                <a:latin typeface="微软雅黑" panose="020B0503020204020204" pitchFamily="34" charset="-122"/>
                <a:ea typeface="微软雅黑" panose="020B0503020204020204" pitchFamily="34" charset="-122"/>
              </a:rPr>
              <a:t>)</a:t>
            </a:r>
            <a:r>
              <a:rPr kumimoji="0" lang="zh-CN" altLang="en-US" sz="1600" b="0" i="0" u="none" strike="noStrike" kern="1200" cap="none" spc="0" normalizeH="0" baseline="0" noProof="0" dirty="0">
                <a:ln>
                  <a:noFill/>
                </a:ln>
                <a:solidFill>
                  <a:srgbClr val="464646"/>
                </a:solidFill>
                <a:effectLst/>
                <a:uLnTx/>
                <a:uFillTx/>
                <a:latin typeface="微软雅黑" panose="020B0503020204020204" pitchFamily="34" charset="-122"/>
                <a:ea typeface="微软雅黑" panose="020B0503020204020204" pitchFamily="34" charset="-122"/>
              </a:rPr>
              <a:t>加快绿色发展进程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464646"/>
                </a:solidFill>
                <a:effectLst/>
                <a:uLnTx/>
                <a:uFillTx/>
                <a:latin typeface="微软雅黑" panose="020B0503020204020204" pitchFamily="34" charset="-122"/>
                <a:ea typeface="微软雅黑" panose="020B0503020204020204" pitchFamily="34" charset="-122"/>
              </a:rPr>
              <a:t>　　　</a:t>
            </a:r>
            <a:r>
              <a:rPr kumimoji="0" lang="en-US" altLang="zh-CN" sz="1600" b="0" i="0" u="none" strike="noStrike" kern="1200" cap="none" spc="0" normalizeH="0" baseline="0" noProof="0" dirty="0">
                <a:ln>
                  <a:noFill/>
                </a:ln>
                <a:solidFill>
                  <a:srgbClr val="464646"/>
                </a:solidFill>
                <a:effectLst/>
                <a:uLnTx/>
                <a:uFillTx/>
                <a:latin typeface="微软雅黑" panose="020B0503020204020204" pitchFamily="34" charset="-122"/>
                <a:ea typeface="微软雅黑" panose="020B0503020204020204" pitchFamily="34" charset="-122"/>
              </a:rPr>
              <a:t>2.</a:t>
            </a:r>
            <a:r>
              <a:rPr kumimoji="0" lang="zh-CN" altLang="en-US" sz="1600" b="0" i="0" u="none" strike="noStrike" kern="1200" cap="none" spc="0" normalizeH="0" baseline="0" noProof="0" dirty="0">
                <a:ln>
                  <a:noFill/>
                </a:ln>
                <a:solidFill>
                  <a:srgbClr val="464646"/>
                </a:solidFill>
                <a:effectLst/>
                <a:uLnTx/>
                <a:uFillTx/>
                <a:latin typeface="微软雅黑" panose="020B0503020204020204" pitchFamily="34" charset="-122"/>
                <a:ea typeface="微软雅黑" panose="020B0503020204020204" pitchFamily="34" charset="-122"/>
              </a:rPr>
              <a:t>开发推广先进绿色制造技术。推广先进无水少水加工技术和装备，在印染行业实施水效领跑者引领行动，推动水效对标达标，大幅降低单位产品取水量。支持重点用能企业建立能源管控中心，加快变频电机、节能空调、锦纶熔体直纺、再生丙纶直纺等短流程技术推广应用。推广清洁绿色生产工艺，推广废水、废气中的热能、水资源、染料、化学品、原材料的回收循环利用技术，研发推广印染、粘胶等废水深度治理、少污泥、低成本关键处理技术等，减少化学需氧量、氨氮等污染物排放。推进纺织企业燃煤锅炉除尘脱硫脱硝综合治理等技术改造，实施集中供热替代和燃煤锅炉煤改气工程。全面推进定型机废气回收治理。</a:t>
            </a: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加强有毒有害化学品替代技术开发，建立纺织化学品风险管控机制，逐步限制壬基酚、壬基酚聚氧乙烯醚等有毒有害物质在纺织品中的使用，鼓励建立企业环境、化学品使用信息披露机制</a:t>
            </a:r>
            <a:r>
              <a:rPr kumimoji="0" lang="zh-CN" altLang="en-US" sz="1600" b="0" i="0" u="none" strike="noStrike" kern="1200" cap="none" spc="0" normalizeH="0" baseline="0" noProof="0" dirty="0">
                <a:ln>
                  <a:noFill/>
                </a:ln>
                <a:solidFill>
                  <a:srgbClr val="464646"/>
                </a:solidFill>
                <a:effectLst/>
                <a:uLnTx/>
                <a:uFillTx/>
                <a:latin typeface="微软雅黑" panose="020B0503020204020204" pitchFamily="34" charset="-122"/>
                <a:ea typeface="微软雅黑" panose="020B0503020204020204" pitchFamily="34" charset="-122"/>
              </a:rPr>
              <a:t>。开发推广废旧纺织品、瓶片物理法、化学法高值化技术，扩大和提高废旧纺织品在土工建筑、建材、汽车、家具装潢等领域的再利用水平</a:t>
            </a:r>
            <a:r>
              <a:rPr kumimoji="0" lang="zh-CN" altLang="en-US" sz="1600" b="0" i="0" u="none" strike="noStrike" kern="1200" cap="none" spc="0" normalizeH="0" baseline="0" noProof="0" dirty="0">
                <a:ln>
                  <a:noFill/>
                </a:ln>
                <a:solidFill>
                  <a:srgbClr val="464646"/>
                </a:solidFill>
                <a:effectLst/>
                <a:uLnTx/>
                <a:uFillTx/>
                <a:latin typeface="宋体" panose="02010600030101010101" pitchFamily="2" charset="-122"/>
                <a:ea typeface="宋体" panose="02010600030101010101" pitchFamily="2" charset="-122"/>
                <a:cs typeface="+mn-cs"/>
              </a:rPr>
              <a:t>。</a:t>
            </a:r>
          </a:p>
        </p:txBody>
      </p:sp>
    </p:spTree>
    <p:extLst>
      <p:ext uri="{BB962C8B-B14F-4D97-AF65-F5344CB8AC3E}">
        <p14:creationId xmlns:p14="http://schemas.microsoft.com/office/powerpoint/2010/main" val="369697146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2" name="文本框 1">
            <a:extLst>
              <a:ext uri="{FF2B5EF4-FFF2-40B4-BE49-F238E27FC236}">
                <a16:creationId xmlns:a16="http://schemas.microsoft.com/office/drawing/2014/main" id="{61297F26-2267-4DB3-85E4-5901780C4EA1}"/>
              </a:ext>
            </a:extLst>
          </p:cNvPr>
          <p:cNvSpPr txBox="1"/>
          <p:nvPr/>
        </p:nvSpPr>
        <p:spPr>
          <a:xfrm>
            <a:off x="624979" y="764704"/>
            <a:ext cx="8424936" cy="369332"/>
          </a:xfrm>
          <a:prstGeom prst="rect">
            <a:avLst/>
          </a:prstGeom>
          <a:noFill/>
        </p:spPr>
        <p:txBody>
          <a:bodyPr wrap="square" rtlCol="0">
            <a:spAutoFit/>
          </a:bodyPr>
          <a:lstStyle/>
          <a:p>
            <a:r>
              <a:rPr lang="zh-CN" altLang="en-US" b="1" dirty="0"/>
              <a:t>纺织供应链化学品管理创新</a:t>
            </a:r>
            <a:r>
              <a:rPr lang="en-US" altLang="zh-CN" b="1" dirty="0"/>
              <a:t>2020</a:t>
            </a:r>
            <a:r>
              <a:rPr lang="zh-CN" altLang="en-US" b="1" dirty="0"/>
              <a:t>行动计划声明</a:t>
            </a:r>
            <a:endParaRPr lang="zh-CN" altLang="en-US" dirty="0"/>
          </a:p>
        </p:txBody>
      </p:sp>
      <p:sp>
        <p:nvSpPr>
          <p:cNvPr id="5" name="文本框 4">
            <a:extLst>
              <a:ext uri="{FF2B5EF4-FFF2-40B4-BE49-F238E27FC236}">
                <a16:creationId xmlns:a16="http://schemas.microsoft.com/office/drawing/2014/main" id="{2FE3A6C5-1629-4548-872B-B469DFF3CF44}"/>
              </a:ext>
            </a:extLst>
          </p:cNvPr>
          <p:cNvSpPr txBox="1"/>
          <p:nvPr/>
        </p:nvSpPr>
        <p:spPr>
          <a:xfrm>
            <a:off x="624979" y="1500836"/>
            <a:ext cx="10945216" cy="923330"/>
          </a:xfrm>
          <a:prstGeom prst="rect">
            <a:avLst/>
          </a:prstGeom>
          <a:noFill/>
        </p:spPr>
        <p:txBody>
          <a:bodyPr wrap="square" rtlCol="0">
            <a:spAutoFit/>
          </a:bodyPr>
          <a:lstStyle/>
          <a:p>
            <a:r>
              <a:rPr lang="zh-CN" altLang="en-US" b="1" dirty="0"/>
              <a:t>在</a:t>
            </a:r>
            <a:r>
              <a:rPr lang="en-US" altLang="zh-CN" b="1" dirty="0"/>
              <a:t>2020</a:t>
            </a:r>
            <a:r>
              <a:rPr lang="zh-CN" altLang="en-US" b="1" dirty="0"/>
              <a:t>年以前联合制定</a:t>
            </a:r>
            <a:r>
              <a:rPr lang="zh-CN" altLang="en-US" b="1" dirty="0">
                <a:solidFill>
                  <a:srgbClr val="FF0000"/>
                </a:solidFill>
              </a:rPr>
              <a:t>符合中国产业发展需求</a:t>
            </a:r>
            <a:r>
              <a:rPr lang="zh-CN" altLang="en-US" b="1" dirty="0"/>
              <a:t>的纺织供应链</a:t>
            </a:r>
            <a:r>
              <a:rPr lang="zh-CN" altLang="en-US" b="1" dirty="0">
                <a:solidFill>
                  <a:srgbClr val="FF0000"/>
                </a:solidFill>
              </a:rPr>
              <a:t>化学品管控指南</a:t>
            </a:r>
            <a:r>
              <a:rPr lang="zh-CN" altLang="en-US" b="1" dirty="0"/>
              <a:t>、供应链</a:t>
            </a:r>
            <a:r>
              <a:rPr lang="zh-CN" altLang="en-US" b="1" dirty="0">
                <a:solidFill>
                  <a:srgbClr val="FF0000"/>
                </a:solidFill>
              </a:rPr>
              <a:t>限制物质清单</a:t>
            </a:r>
            <a:r>
              <a:rPr lang="zh-CN" altLang="en-US" b="1" dirty="0"/>
              <a:t>及</a:t>
            </a:r>
            <a:r>
              <a:rPr lang="zh-CN" altLang="en-US" b="1" dirty="0">
                <a:solidFill>
                  <a:srgbClr val="FF0000"/>
                </a:solidFill>
              </a:rPr>
              <a:t>排放要求</a:t>
            </a:r>
            <a:r>
              <a:rPr lang="zh-CN" altLang="en-US" b="1" dirty="0"/>
              <a:t>，推动</a:t>
            </a:r>
            <a:r>
              <a:rPr lang="zh-CN" altLang="en-US" b="1" dirty="0">
                <a:solidFill>
                  <a:srgbClr val="FF0000"/>
                </a:solidFill>
              </a:rPr>
              <a:t>标准化</a:t>
            </a:r>
            <a:r>
              <a:rPr lang="zh-CN" altLang="en-US" b="1" dirty="0"/>
              <a:t>建设工作；共同设定纺织供应链化学品环境管理目标，建立公正高效的</a:t>
            </a:r>
            <a:r>
              <a:rPr lang="zh-CN" altLang="en-US" b="1" dirty="0">
                <a:solidFill>
                  <a:srgbClr val="FF0000"/>
                </a:solidFill>
              </a:rPr>
              <a:t>测量、评价和改进机制</a:t>
            </a:r>
            <a:r>
              <a:rPr lang="zh-CN" altLang="en-US" b="1" dirty="0"/>
              <a:t>，推进可持续化学品在纺织供应链中的应用和管理，同时为业绩提供技术指导和平台化的支持。</a:t>
            </a:r>
          </a:p>
        </p:txBody>
      </p:sp>
      <p:sp>
        <p:nvSpPr>
          <p:cNvPr id="6" name="文本框 5">
            <a:extLst>
              <a:ext uri="{FF2B5EF4-FFF2-40B4-BE49-F238E27FC236}">
                <a16:creationId xmlns:a16="http://schemas.microsoft.com/office/drawing/2014/main" id="{DE1FAECF-A9C5-4522-8BDA-B60C35A181C6}"/>
              </a:ext>
            </a:extLst>
          </p:cNvPr>
          <p:cNvSpPr txBox="1"/>
          <p:nvPr/>
        </p:nvSpPr>
        <p:spPr>
          <a:xfrm>
            <a:off x="588514" y="2924944"/>
            <a:ext cx="11311442" cy="2031325"/>
          </a:xfrm>
          <a:prstGeom prst="rect">
            <a:avLst/>
          </a:prstGeom>
          <a:noFill/>
        </p:spPr>
        <p:txBody>
          <a:bodyPr wrap="square" rtlCol="0">
            <a:spAutoFit/>
          </a:bodyPr>
          <a:lstStyle/>
          <a:p>
            <a:r>
              <a:rPr lang="zh-CN" altLang="en-US" dirty="0">
                <a:solidFill>
                  <a:srgbClr val="0070C0"/>
                </a:solidFill>
              </a:rPr>
              <a:t>关键词：</a:t>
            </a:r>
            <a:endParaRPr lang="en-US" altLang="zh-CN" dirty="0">
              <a:solidFill>
                <a:srgbClr val="0070C0"/>
              </a:solidFill>
            </a:endParaRPr>
          </a:p>
          <a:p>
            <a:pPr marL="285750" indent="-285750">
              <a:buFont typeface="Wingdings" panose="05000000000000000000" pitchFamily="2" charset="2"/>
              <a:buChar char="Ø"/>
            </a:pPr>
            <a:r>
              <a:rPr lang="zh-CN" altLang="en-US" dirty="0">
                <a:solidFill>
                  <a:srgbClr val="0070C0"/>
                </a:solidFill>
              </a:rPr>
              <a:t>符合中国产业发展需求</a:t>
            </a:r>
            <a:endParaRPr lang="en-US" altLang="zh-CN" dirty="0">
              <a:solidFill>
                <a:srgbClr val="0070C0"/>
              </a:solidFill>
            </a:endParaRPr>
          </a:p>
          <a:p>
            <a:pPr marL="285750" indent="-285750">
              <a:buFont typeface="Wingdings" panose="05000000000000000000" pitchFamily="2" charset="2"/>
              <a:buChar char="Ø"/>
            </a:pPr>
            <a:r>
              <a:rPr lang="zh-CN" altLang="en-US" dirty="0">
                <a:solidFill>
                  <a:srgbClr val="0070C0"/>
                </a:solidFill>
              </a:rPr>
              <a:t>化学品管控指南</a:t>
            </a:r>
            <a:r>
              <a:rPr lang="en-US" altLang="zh-CN" dirty="0">
                <a:solidFill>
                  <a:srgbClr val="0070C0"/>
                </a:solidFill>
              </a:rPr>
              <a:t>(Guideline)</a:t>
            </a:r>
            <a:r>
              <a:rPr lang="zh-CN" altLang="en-US" dirty="0">
                <a:solidFill>
                  <a:srgbClr val="0070C0"/>
                </a:solidFill>
              </a:rPr>
              <a:t> </a:t>
            </a:r>
            <a:endParaRPr lang="en-US" altLang="zh-CN" dirty="0">
              <a:solidFill>
                <a:srgbClr val="0070C0"/>
              </a:solidFill>
            </a:endParaRPr>
          </a:p>
          <a:p>
            <a:pPr marL="285750" indent="-285750">
              <a:buFont typeface="Wingdings" panose="05000000000000000000" pitchFamily="2" charset="2"/>
              <a:buChar char="Ø"/>
            </a:pPr>
            <a:r>
              <a:rPr lang="zh-CN" altLang="en-US" dirty="0">
                <a:solidFill>
                  <a:srgbClr val="0070C0"/>
                </a:solidFill>
              </a:rPr>
              <a:t>限制物质清单</a:t>
            </a:r>
            <a:r>
              <a:rPr lang="en-US" altLang="zh-CN" dirty="0">
                <a:solidFill>
                  <a:srgbClr val="0070C0"/>
                </a:solidFill>
              </a:rPr>
              <a:t>(Restricted substance list)</a:t>
            </a:r>
          </a:p>
          <a:p>
            <a:pPr marL="285750" indent="-285750">
              <a:buFont typeface="Wingdings" panose="05000000000000000000" pitchFamily="2" charset="2"/>
              <a:buChar char="Ø"/>
            </a:pPr>
            <a:r>
              <a:rPr lang="zh-CN" altLang="en-US" dirty="0">
                <a:solidFill>
                  <a:srgbClr val="0070C0"/>
                </a:solidFill>
              </a:rPr>
              <a:t>排放要求</a:t>
            </a:r>
            <a:r>
              <a:rPr lang="en-US" altLang="zh-CN" dirty="0">
                <a:solidFill>
                  <a:srgbClr val="0070C0"/>
                </a:solidFill>
              </a:rPr>
              <a:t>(Discharge requirements)</a:t>
            </a:r>
          </a:p>
          <a:p>
            <a:pPr marL="285750" indent="-285750">
              <a:buFont typeface="Wingdings" panose="05000000000000000000" pitchFamily="2" charset="2"/>
              <a:buChar char="Ø"/>
            </a:pPr>
            <a:r>
              <a:rPr lang="zh-CN" altLang="en-US" dirty="0">
                <a:solidFill>
                  <a:srgbClr val="0070C0"/>
                </a:solidFill>
              </a:rPr>
              <a:t>标准化</a:t>
            </a:r>
            <a:r>
              <a:rPr lang="en-US" altLang="zh-CN" dirty="0">
                <a:solidFill>
                  <a:srgbClr val="0070C0"/>
                </a:solidFill>
              </a:rPr>
              <a:t>(Standardization)</a:t>
            </a:r>
            <a:r>
              <a:rPr lang="zh-CN" altLang="en-US" dirty="0">
                <a:solidFill>
                  <a:srgbClr val="0070C0"/>
                </a:solidFill>
              </a:rPr>
              <a:t> </a:t>
            </a:r>
            <a:endParaRPr lang="en-US" altLang="zh-CN" dirty="0">
              <a:solidFill>
                <a:srgbClr val="0070C0"/>
              </a:solidFill>
            </a:endParaRPr>
          </a:p>
          <a:p>
            <a:pPr marL="285750" indent="-285750">
              <a:buFont typeface="Wingdings" panose="05000000000000000000" pitchFamily="2" charset="2"/>
              <a:buChar char="Ø"/>
            </a:pPr>
            <a:r>
              <a:rPr lang="zh-CN" altLang="en-US" dirty="0">
                <a:solidFill>
                  <a:srgbClr val="0070C0"/>
                </a:solidFill>
              </a:rPr>
              <a:t>测量、评价和改进（</a:t>
            </a:r>
            <a:r>
              <a:rPr lang="en-US" altLang="zh-CN" dirty="0">
                <a:solidFill>
                  <a:srgbClr val="0070C0"/>
                </a:solidFill>
              </a:rPr>
              <a:t>Measurement, Evaluation &amp; Improvement</a:t>
            </a:r>
            <a:r>
              <a:rPr lang="zh-CN" altLang="en-US" dirty="0">
                <a:solidFill>
                  <a:srgbClr val="0070C0"/>
                </a:solidFill>
              </a:rPr>
              <a:t>）</a:t>
            </a:r>
          </a:p>
        </p:txBody>
      </p:sp>
      <p:cxnSp>
        <p:nvCxnSpPr>
          <p:cNvPr id="8" name="直接连接符 7">
            <a:extLst>
              <a:ext uri="{FF2B5EF4-FFF2-40B4-BE49-F238E27FC236}">
                <a16:creationId xmlns:a16="http://schemas.microsoft.com/office/drawing/2014/main" id="{F7B77BC2-5480-49F5-914C-F6E36AD95777}"/>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31234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3" name="文本框 2">
            <a:extLst>
              <a:ext uri="{FF2B5EF4-FFF2-40B4-BE49-F238E27FC236}">
                <a16:creationId xmlns:a16="http://schemas.microsoft.com/office/drawing/2014/main" id="{9EE24A2F-BA6D-48D1-ABB5-62D28E15B2C5}"/>
              </a:ext>
            </a:extLst>
          </p:cNvPr>
          <p:cNvSpPr txBox="1"/>
          <p:nvPr/>
        </p:nvSpPr>
        <p:spPr>
          <a:xfrm>
            <a:off x="624979" y="764704"/>
            <a:ext cx="6048672" cy="369332"/>
          </a:xfrm>
          <a:prstGeom prst="rect">
            <a:avLst/>
          </a:prstGeom>
          <a:noFill/>
        </p:spPr>
        <p:txBody>
          <a:bodyPr wrap="square" rtlCol="0">
            <a:spAutoFit/>
          </a:bodyPr>
          <a:lstStyle/>
          <a:p>
            <a:r>
              <a:rPr lang="zh-CN" altLang="en-US" b="1" dirty="0"/>
              <a:t>化学品在纺织工业的使用路线</a:t>
            </a:r>
          </a:p>
        </p:txBody>
      </p:sp>
      <p:pic>
        <p:nvPicPr>
          <p:cNvPr id="8" name="图片 7">
            <a:extLst>
              <a:ext uri="{FF2B5EF4-FFF2-40B4-BE49-F238E27FC236}">
                <a16:creationId xmlns:a16="http://schemas.microsoft.com/office/drawing/2014/main" id="{A081ED59-A09E-47F8-8768-403C14FE5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0619" y="1268760"/>
            <a:ext cx="770909" cy="625797"/>
          </a:xfrm>
          <a:prstGeom prst="rect">
            <a:avLst/>
          </a:prstGeom>
        </p:spPr>
      </p:pic>
      <p:sp>
        <p:nvSpPr>
          <p:cNvPr id="11" name="文本框 10">
            <a:extLst>
              <a:ext uri="{FF2B5EF4-FFF2-40B4-BE49-F238E27FC236}">
                <a16:creationId xmlns:a16="http://schemas.microsoft.com/office/drawing/2014/main" id="{98FF6E92-9BF8-4879-AD6A-3A8DCD6FE163}"/>
              </a:ext>
            </a:extLst>
          </p:cNvPr>
          <p:cNvSpPr txBox="1"/>
          <p:nvPr/>
        </p:nvSpPr>
        <p:spPr>
          <a:xfrm>
            <a:off x="664090" y="2503642"/>
            <a:ext cx="1874413" cy="307777"/>
          </a:xfrm>
          <a:prstGeom prst="rect">
            <a:avLst/>
          </a:prstGeom>
          <a:noFill/>
        </p:spPr>
        <p:txBody>
          <a:bodyPr wrap="square" rtlCol="0">
            <a:spAutoFit/>
          </a:bodyPr>
          <a:lstStyle/>
          <a:p>
            <a:r>
              <a:rPr lang="zh-CN" altLang="en-US" sz="1400" dirty="0"/>
              <a:t>人造纤维</a:t>
            </a:r>
          </a:p>
        </p:txBody>
      </p:sp>
      <p:sp>
        <p:nvSpPr>
          <p:cNvPr id="14" name="文本框 13">
            <a:extLst>
              <a:ext uri="{FF2B5EF4-FFF2-40B4-BE49-F238E27FC236}">
                <a16:creationId xmlns:a16="http://schemas.microsoft.com/office/drawing/2014/main" id="{21DEFEF1-D7BB-4ADA-B75B-CDE349E1DC16}"/>
              </a:ext>
            </a:extLst>
          </p:cNvPr>
          <p:cNvSpPr txBox="1"/>
          <p:nvPr/>
        </p:nvSpPr>
        <p:spPr>
          <a:xfrm>
            <a:off x="480967" y="4475059"/>
            <a:ext cx="1689134" cy="307777"/>
          </a:xfrm>
          <a:prstGeom prst="rect">
            <a:avLst/>
          </a:prstGeom>
          <a:noFill/>
        </p:spPr>
        <p:txBody>
          <a:bodyPr wrap="square" rtlCol="0">
            <a:spAutoFit/>
          </a:bodyPr>
          <a:lstStyle/>
          <a:p>
            <a:r>
              <a:rPr lang="zh-CN" altLang="en-US" sz="1400" dirty="0"/>
              <a:t>纱线成型</a:t>
            </a:r>
            <a:endParaRPr lang="en-US" altLang="zh-CN" sz="1400" dirty="0"/>
          </a:p>
        </p:txBody>
      </p:sp>
      <p:sp>
        <p:nvSpPr>
          <p:cNvPr id="17" name="文本框 16">
            <a:extLst>
              <a:ext uri="{FF2B5EF4-FFF2-40B4-BE49-F238E27FC236}">
                <a16:creationId xmlns:a16="http://schemas.microsoft.com/office/drawing/2014/main" id="{F180F463-F1B5-4FC6-A2E3-E817DEB56087}"/>
              </a:ext>
            </a:extLst>
          </p:cNvPr>
          <p:cNvSpPr txBox="1"/>
          <p:nvPr/>
        </p:nvSpPr>
        <p:spPr>
          <a:xfrm>
            <a:off x="942568" y="5159310"/>
            <a:ext cx="1873041" cy="307777"/>
          </a:xfrm>
          <a:prstGeom prst="rect">
            <a:avLst/>
          </a:prstGeom>
          <a:noFill/>
        </p:spPr>
        <p:txBody>
          <a:bodyPr wrap="square" rtlCol="0">
            <a:spAutoFit/>
          </a:bodyPr>
          <a:lstStyle/>
          <a:p>
            <a:r>
              <a:rPr lang="zh-CN" altLang="en-US" sz="1400" dirty="0"/>
              <a:t>植物纤维</a:t>
            </a:r>
          </a:p>
        </p:txBody>
      </p:sp>
      <p:sp>
        <p:nvSpPr>
          <p:cNvPr id="25" name="文本框 24">
            <a:extLst>
              <a:ext uri="{FF2B5EF4-FFF2-40B4-BE49-F238E27FC236}">
                <a16:creationId xmlns:a16="http://schemas.microsoft.com/office/drawing/2014/main" id="{9E95B3F9-5702-463E-BFAE-86413566B5CA}"/>
              </a:ext>
            </a:extLst>
          </p:cNvPr>
          <p:cNvSpPr txBox="1"/>
          <p:nvPr/>
        </p:nvSpPr>
        <p:spPr>
          <a:xfrm>
            <a:off x="3199194" y="4585191"/>
            <a:ext cx="1656181" cy="738664"/>
          </a:xfrm>
          <a:prstGeom prst="rect">
            <a:avLst/>
          </a:prstGeom>
          <a:noFill/>
        </p:spPr>
        <p:txBody>
          <a:bodyPr wrap="square" rtlCol="0">
            <a:spAutoFit/>
          </a:bodyPr>
          <a:lstStyle/>
          <a:p>
            <a:r>
              <a:rPr lang="zh-CN" altLang="en-US" sz="1400" dirty="0"/>
              <a:t>织物成型</a:t>
            </a:r>
            <a:endParaRPr lang="en-US" altLang="zh-CN" sz="1400" dirty="0"/>
          </a:p>
          <a:p>
            <a:endParaRPr lang="en-US" altLang="zh-CN" sz="1400" dirty="0"/>
          </a:p>
          <a:p>
            <a:endParaRPr lang="en-US" altLang="zh-CN" sz="1400" dirty="0"/>
          </a:p>
        </p:txBody>
      </p:sp>
      <p:sp>
        <p:nvSpPr>
          <p:cNvPr id="31" name="文本框 30">
            <a:extLst>
              <a:ext uri="{FF2B5EF4-FFF2-40B4-BE49-F238E27FC236}">
                <a16:creationId xmlns:a16="http://schemas.microsoft.com/office/drawing/2014/main" id="{33144BBC-CAE3-49ED-9793-E052D477CFBF}"/>
              </a:ext>
            </a:extLst>
          </p:cNvPr>
          <p:cNvSpPr txBox="1"/>
          <p:nvPr/>
        </p:nvSpPr>
        <p:spPr>
          <a:xfrm>
            <a:off x="5562920" y="4545161"/>
            <a:ext cx="1152128" cy="769441"/>
          </a:xfrm>
          <a:prstGeom prst="rect">
            <a:avLst/>
          </a:prstGeom>
          <a:noFill/>
        </p:spPr>
        <p:txBody>
          <a:bodyPr wrap="square" rtlCol="0">
            <a:spAutoFit/>
          </a:bodyPr>
          <a:lstStyle/>
          <a:p>
            <a:r>
              <a:rPr lang="zh-CN" altLang="en-US" sz="1400" dirty="0"/>
              <a:t>湿处理</a:t>
            </a:r>
            <a:endParaRPr lang="en-US" altLang="zh-CN" sz="1400" dirty="0"/>
          </a:p>
          <a:p>
            <a:r>
              <a:rPr lang="zh-CN" altLang="en-US" sz="1000" dirty="0"/>
              <a:t>染色</a:t>
            </a:r>
            <a:endParaRPr lang="en-US" altLang="zh-CN" sz="1000" dirty="0"/>
          </a:p>
          <a:p>
            <a:r>
              <a:rPr lang="zh-CN" altLang="en-US" sz="1000" dirty="0"/>
              <a:t>后整理</a:t>
            </a:r>
            <a:endParaRPr lang="en-US" altLang="zh-CN" sz="1000" dirty="0"/>
          </a:p>
          <a:p>
            <a:r>
              <a:rPr lang="zh-CN" altLang="en-US" sz="1000" dirty="0"/>
              <a:t>印刷</a:t>
            </a:r>
          </a:p>
        </p:txBody>
      </p:sp>
      <p:sp>
        <p:nvSpPr>
          <p:cNvPr id="50" name="文本框 49">
            <a:extLst>
              <a:ext uri="{FF2B5EF4-FFF2-40B4-BE49-F238E27FC236}">
                <a16:creationId xmlns:a16="http://schemas.microsoft.com/office/drawing/2014/main" id="{7171FB0F-8325-46D9-8423-72C52CE143A0}"/>
              </a:ext>
            </a:extLst>
          </p:cNvPr>
          <p:cNvSpPr txBox="1"/>
          <p:nvPr/>
        </p:nvSpPr>
        <p:spPr>
          <a:xfrm>
            <a:off x="7702744" y="4382446"/>
            <a:ext cx="982481" cy="307777"/>
          </a:xfrm>
          <a:prstGeom prst="rect">
            <a:avLst/>
          </a:prstGeom>
          <a:noFill/>
        </p:spPr>
        <p:txBody>
          <a:bodyPr wrap="square" rtlCol="0">
            <a:spAutoFit/>
          </a:bodyPr>
          <a:lstStyle/>
          <a:p>
            <a:r>
              <a:rPr lang="zh-CN" altLang="en-US" sz="1400" dirty="0"/>
              <a:t>制造</a:t>
            </a:r>
            <a:endParaRPr lang="en-US" altLang="zh-CN" sz="1400" dirty="0"/>
          </a:p>
        </p:txBody>
      </p:sp>
      <p:sp>
        <p:nvSpPr>
          <p:cNvPr id="57" name="文本框 56">
            <a:extLst>
              <a:ext uri="{FF2B5EF4-FFF2-40B4-BE49-F238E27FC236}">
                <a16:creationId xmlns:a16="http://schemas.microsoft.com/office/drawing/2014/main" id="{5B151162-12EE-4D7D-9CC7-6C7759407356}"/>
              </a:ext>
            </a:extLst>
          </p:cNvPr>
          <p:cNvSpPr txBox="1"/>
          <p:nvPr/>
        </p:nvSpPr>
        <p:spPr>
          <a:xfrm>
            <a:off x="9874242" y="4437112"/>
            <a:ext cx="790627" cy="307777"/>
          </a:xfrm>
          <a:prstGeom prst="rect">
            <a:avLst/>
          </a:prstGeom>
          <a:noFill/>
        </p:spPr>
        <p:txBody>
          <a:bodyPr wrap="square" rtlCol="0">
            <a:spAutoFit/>
          </a:bodyPr>
          <a:lstStyle/>
          <a:p>
            <a:r>
              <a:rPr lang="zh-CN" altLang="en-US" sz="1400" dirty="0"/>
              <a:t>成品</a:t>
            </a:r>
          </a:p>
        </p:txBody>
      </p:sp>
      <p:sp>
        <p:nvSpPr>
          <p:cNvPr id="60" name="文本框 59">
            <a:extLst>
              <a:ext uri="{FF2B5EF4-FFF2-40B4-BE49-F238E27FC236}">
                <a16:creationId xmlns:a16="http://schemas.microsoft.com/office/drawing/2014/main" id="{7223A851-DDEF-476D-8223-D8119371878E}"/>
              </a:ext>
            </a:extLst>
          </p:cNvPr>
          <p:cNvSpPr txBox="1"/>
          <p:nvPr/>
        </p:nvSpPr>
        <p:spPr>
          <a:xfrm>
            <a:off x="6715048" y="2016681"/>
            <a:ext cx="1789413" cy="307777"/>
          </a:xfrm>
          <a:prstGeom prst="rect">
            <a:avLst/>
          </a:prstGeom>
          <a:noFill/>
        </p:spPr>
        <p:txBody>
          <a:bodyPr wrap="square" rtlCol="0">
            <a:spAutoFit/>
          </a:bodyPr>
          <a:lstStyle/>
          <a:p>
            <a:r>
              <a:rPr lang="zh-CN" altLang="en-US" sz="1400" dirty="0"/>
              <a:t>染料和化学助剂</a:t>
            </a:r>
          </a:p>
        </p:txBody>
      </p:sp>
      <p:sp>
        <p:nvSpPr>
          <p:cNvPr id="65" name="文本框 64">
            <a:extLst>
              <a:ext uri="{FF2B5EF4-FFF2-40B4-BE49-F238E27FC236}">
                <a16:creationId xmlns:a16="http://schemas.microsoft.com/office/drawing/2014/main" id="{2C4FAD50-8EC1-4B21-A284-FAEA2E588283}"/>
              </a:ext>
            </a:extLst>
          </p:cNvPr>
          <p:cNvSpPr txBox="1"/>
          <p:nvPr/>
        </p:nvSpPr>
        <p:spPr>
          <a:xfrm>
            <a:off x="6263030" y="2694802"/>
            <a:ext cx="1706765" cy="600164"/>
          </a:xfrm>
          <a:prstGeom prst="rect">
            <a:avLst/>
          </a:prstGeom>
          <a:noFill/>
        </p:spPr>
        <p:txBody>
          <a:bodyPr wrap="square" rtlCol="0">
            <a:spAutoFit/>
          </a:bodyPr>
          <a:lstStyle/>
          <a:p>
            <a:r>
              <a:rPr lang="zh-CN" altLang="en-US" sz="1100" dirty="0"/>
              <a:t>甲醛、偶氮染料、重金属、</a:t>
            </a:r>
            <a:r>
              <a:rPr lang="en-US" altLang="zh-CN" sz="1100" dirty="0"/>
              <a:t>APEO</a:t>
            </a:r>
            <a:r>
              <a:rPr lang="zh-CN" altLang="en-US" sz="1100" dirty="0"/>
              <a:t>、邻苯二甲酸酯，阻燃剂等</a:t>
            </a:r>
          </a:p>
        </p:txBody>
      </p:sp>
      <p:pic>
        <p:nvPicPr>
          <p:cNvPr id="67" name="图片 66">
            <a:extLst>
              <a:ext uri="{FF2B5EF4-FFF2-40B4-BE49-F238E27FC236}">
                <a16:creationId xmlns:a16="http://schemas.microsoft.com/office/drawing/2014/main" id="{F9732E69-A2E4-4F47-BB9D-EAD4E7DBF3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4874" y="3611670"/>
            <a:ext cx="1221528" cy="719398"/>
          </a:xfrm>
          <a:prstGeom prst="rect">
            <a:avLst/>
          </a:prstGeom>
        </p:spPr>
      </p:pic>
      <p:cxnSp>
        <p:nvCxnSpPr>
          <p:cNvPr id="45" name="直接连接符 44">
            <a:extLst>
              <a:ext uri="{FF2B5EF4-FFF2-40B4-BE49-F238E27FC236}">
                <a16:creationId xmlns:a16="http://schemas.microsoft.com/office/drawing/2014/main" id="{E57DDD17-871F-4100-AC91-68A8AB3AB351}"/>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828BE00C-FF4E-45B3-9DD0-2806C883CF3E}"/>
              </a:ext>
            </a:extLst>
          </p:cNvPr>
          <p:cNvPicPr>
            <a:picLocks noChangeAspect="1"/>
          </p:cNvPicPr>
          <p:nvPr/>
        </p:nvPicPr>
        <p:blipFill>
          <a:blip r:embed="rId6"/>
          <a:stretch>
            <a:fillRect/>
          </a:stretch>
        </p:blipFill>
        <p:spPr>
          <a:xfrm>
            <a:off x="7798114" y="3560697"/>
            <a:ext cx="1164449" cy="775814"/>
          </a:xfrm>
          <a:prstGeom prst="rect">
            <a:avLst/>
          </a:prstGeom>
        </p:spPr>
      </p:pic>
      <p:pic>
        <p:nvPicPr>
          <p:cNvPr id="5" name="图片 4">
            <a:extLst>
              <a:ext uri="{FF2B5EF4-FFF2-40B4-BE49-F238E27FC236}">
                <a16:creationId xmlns:a16="http://schemas.microsoft.com/office/drawing/2014/main" id="{25E33B8F-03A5-4BDB-A6E2-DD37DAF66E11}"/>
              </a:ext>
            </a:extLst>
          </p:cNvPr>
          <p:cNvPicPr>
            <a:picLocks noChangeAspect="1"/>
          </p:cNvPicPr>
          <p:nvPr/>
        </p:nvPicPr>
        <p:blipFill>
          <a:blip r:embed="rId7"/>
          <a:stretch>
            <a:fillRect/>
          </a:stretch>
        </p:blipFill>
        <p:spPr>
          <a:xfrm flipV="1">
            <a:off x="5509404" y="3602499"/>
            <a:ext cx="1231160" cy="819922"/>
          </a:xfrm>
          <a:prstGeom prst="rect">
            <a:avLst/>
          </a:prstGeom>
        </p:spPr>
      </p:pic>
      <p:pic>
        <p:nvPicPr>
          <p:cNvPr id="6" name="图片 5">
            <a:extLst>
              <a:ext uri="{FF2B5EF4-FFF2-40B4-BE49-F238E27FC236}">
                <a16:creationId xmlns:a16="http://schemas.microsoft.com/office/drawing/2014/main" id="{326CD274-E89D-4E74-BE51-A65413A06F4A}"/>
              </a:ext>
            </a:extLst>
          </p:cNvPr>
          <p:cNvPicPr>
            <a:picLocks noChangeAspect="1"/>
          </p:cNvPicPr>
          <p:nvPr/>
        </p:nvPicPr>
        <p:blipFill>
          <a:blip r:embed="rId8"/>
          <a:stretch>
            <a:fillRect/>
          </a:stretch>
        </p:blipFill>
        <p:spPr>
          <a:xfrm>
            <a:off x="5373218" y="1897480"/>
            <a:ext cx="1298788" cy="731651"/>
          </a:xfrm>
          <a:prstGeom prst="rect">
            <a:avLst/>
          </a:prstGeom>
        </p:spPr>
      </p:pic>
      <p:pic>
        <p:nvPicPr>
          <p:cNvPr id="7" name="图片 6">
            <a:extLst>
              <a:ext uri="{FF2B5EF4-FFF2-40B4-BE49-F238E27FC236}">
                <a16:creationId xmlns:a16="http://schemas.microsoft.com/office/drawing/2014/main" id="{20BE5467-5EE8-40CF-B7C7-C8498F03A664}"/>
              </a:ext>
            </a:extLst>
          </p:cNvPr>
          <p:cNvPicPr>
            <a:picLocks noChangeAspect="1"/>
          </p:cNvPicPr>
          <p:nvPr/>
        </p:nvPicPr>
        <p:blipFill>
          <a:blip r:embed="rId9"/>
          <a:stretch>
            <a:fillRect/>
          </a:stretch>
        </p:blipFill>
        <p:spPr>
          <a:xfrm>
            <a:off x="3230330" y="3568916"/>
            <a:ext cx="1221525" cy="912809"/>
          </a:xfrm>
          <a:prstGeom prst="rect">
            <a:avLst/>
          </a:prstGeom>
        </p:spPr>
      </p:pic>
      <p:pic>
        <p:nvPicPr>
          <p:cNvPr id="15" name="图片 14">
            <a:extLst>
              <a:ext uri="{FF2B5EF4-FFF2-40B4-BE49-F238E27FC236}">
                <a16:creationId xmlns:a16="http://schemas.microsoft.com/office/drawing/2014/main" id="{4946854B-B8B6-4B45-99B2-B4FE6CFFE52E}"/>
              </a:ext>
            </a:extLst>
          </p:cNvPr>
          <p:cNvPicPr>
            <a:picLocks noChangeAspect="1"/>
          </p:cNvPicPr>
          <p:nvPr/>
        </p:nvPicPr>
        <p:blipFill>
          <a:blip r:embed="rId10"/>
          <a:stretch>
            <a:fillRect/>
          </a:stretch>
        </p:blipFill>
        <p:spPr>
          <a:xfrm>
            <a:off x="463173" y="3558177"/>
            <a:ext cx="1404073" cy="934289"/>
          </a:xfrm>
          <a:prstGeom prst="rect">
            <a:avLst/>
          </a:prstGeom>
        </p:spPr>
      </p:pic>
      <p:pic>
        <p:nvPicPr>
          <p:cNvPr id="20" name="图片 19">
            <a:extLst>
              <a:ext uri="{FF2B5EF4-FFF2-40B4-BE49-F238E27FC236}">
                <a16:creationId xmlns:a16="http://schemas.microsoft.com/office/drawing/2014/main" id="{749E0598-ABF2-43FC-84C3-16B5F8A67CC5}"/>
              </a:ext>
            </a:extLst>
          </p:cNvPr>
          <p:cNvPicPr>
            <a:picLocks noChangeAspect="1"/>
          </p:cNvPicPr>
          <p:nvPr/>
        </p:nvPicPr>
        <p:blipFill>
          <a:blip r:embed="rId11"/>
          <a:stretch>
            <a:fillRect/>
          </a:stretch>
        </p:blipFill>
        <p:spPr>
          <a:xfrm>
            <a:off x="942568" y="5879395"/>
            <a:ext cx="1077910" cy="713217"/>
          </a:xfrm>
          <a:prstGeom prst="rect">
            <a:avLst/>
          </a:prstGeom>
        </p:spPr>
      </p:pic>
      <p:sp>
        <p:nvSpPr>
          <p:cNvPr id="21" name="文本框 20">
            <a:extLst>
              <a:ext uri="{FF2B5EF4-FFF2-40B4-BE49-F238E27FC236}">
                <a16:creationId xmlns:a16="http://schemas.microsoft.com/office/drawing/2014/main" id="{38AC95C1-BB93-4EB4-81F9-B45AD1B45BEC}"/>
              </a:ext>
            </a:extLst>
          </p:cNvPr>
          <p:cNvSpPr txBox="1"/>
          <p:nvPr/>
        </p:nvSpPr>
        <p:spPr>
          <a:xfrm>
            <a:off x="2618932" y="6550206"/>
            <a:ext cx="1266734" cy="261610"/>
          </a:xfrm>
          <a:prstGeom prst="rect">
            <a:avLst/>
          </a:prstGeom>
          <a:noFill/>
        </p:spPr>
        <p:txBody>
          <a:bodyPr wrap="square" rtlCol="0">
            <a:spAutoFit/>
          </a:bodyPr>
          <a:lstStyle/>
          <a:p>
            <a:r>
              <a:rPr lang="zh-CN" altLang="en-US" sz="1100" dirty="0"/>
              <a:t>杀虫剂</a:t>
            </a:r>
          </a:p>
        </p:txBody>
      </p:sp>
      <p:sp>
        <p:nvSpPr>
          <p:cNvPr id="48" name="箭头: 右 47">
            <a:extLst>
              <a:ext uri="{FF2B5EF4-FFF2-40B4-BE49-F238E27FC236}">
                <a16:creationId xmlns:a16="http://schemas.microsoft.com/office/drawing/2014/main" id="{47388B74-29A5-4695-80CA-D60AC8433E8D}"/>
              </a:ext>
            </a:extLst>
          </p:cNvPr>
          <p:cNvSpPr/>
          <p:nvPr/>
        </p:nvSpPr>
        <p:spPr>
          <a:xfrm>
            <a:off x="2227936" y="3888177"/>
            <a:ext cx="645505" cy="281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箭头: 右 61">
            <a:extLst>
              <a:ext uri="{FF2B5EF4-FFF2-40B4-BE49-F238E27FC236}">
                <a16:creationId xmlns:a16="http://schemas.microsoft.com/office/drawing/2014/main" id="{DBA2D1F1-8408-438D-B493-107DA4B40A7B}"/>
              </a:ext>
            </a:extLst>
          </p:cNvPr>
          <p:cNvSpPr/>
          <p:nvPr/>
        </p:nvSpPr>
        <p:spPr>
          <a:xfrm>
            <a:off x="4680194" y="3888177"/>
            <a:ext cx="645505" cy="281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箭头: 右 62">
            <a:extLst>
              <a:ext uri="{FF2B5EF4-FFF2-40B4-BE49-F238E27FC236}">
                <a16:creationId xmlns:a16="http://schemas.microsoft.com/office/drawing/2014/main" id="{F3589421-9B27-4381-860C-08E39194B658}"/>
              </a:ext>
            </a:extLst>
          </p:cNvPr>
          <p:cNvSpPr/>
          <p:nvPr/>
        </p:nvSpPr>
        <p:spPr>
          <a:xfrm>
            <a:off x="6889675" y="3883275"/>
            <a:ext cx="645505" cy="281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箭头: 右 65">
            <a:extLst>
              <a:ext uri="{FF2B5EF4-FFF2-40B4-BE49-F238E27FC236}">
                <a16:creationId xmlns:a16="http://schemas.microsoft.com/office/drawing/2014/main" id="{54CA0248-334F-4608-B03D-42601FCF174A}"/>
              </a:ext>
            </a:extLst>
          </p:cNvPr>
          <p:cNvSpPr/>
          <p:nvPr/>
        </p:nvSpPr>
        <p:spPr>
          <a:xfrm>
            <a:off x="9090966" y="3883275"/>
            <a:ext cx="645505" cy="281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箭头: 下 52">
            <a:extLst>
              <a:ext uri="{FF2B5EF4-FFF2-40B4-BE49-F238E27FC236}">
                <a16:creationId xmlns:a16="http://schemas.microsoft.com/office/drawing/2014/main" id="{E566135F-40F6-4E8C-9E27-CF8083E4BF9D}"/>
              </a:ext>
            </a:extLst>
          </p:cNvPr>
          <p:cNvSpPr/>
          <p:nvPr/>
        </p:nvSpPr>
        <p:spPr>
          <a:xfrm>
            <a:off x="1016486" y="2004555"/>
            <a:ext cx="297446" cy="4869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箭头: 下 67">
            <a:extLst>
              <a:ext uri="{FF2B5EF4-FFF2-40B4-BE49-F238E27FC236}">
                <a16:creationId xmlns:a16="http://schemas.microsoft.com/office/drawing/2014/main" id="{C9FD6AF6-B754-48BE-811C-C735F7F6AC4F}"/>
              </a:ext>
            </a:extLst>
          </p:cNvPr>
          <p:cNvSpPr/>
          <p:nvPr/>
        </p:nvSpPr>
        <p:spPr>
          <a:xfrm>
            <a:off x="1009618" y="2921437"/>
            <a:ext cx="297446" cy="4869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箭头: 上 53">
            <a:extLst>
              <a:ext uri="{FF2B5EF4-FFF2-40B4-BE49-F238E27FC236}">
                <a16:creationId xmlns:a16="http://schemas.microsoft.com/office/drawing/2014/main" id="{A3EA8F31-6719-421A-8C24-39541C06C01C}"/>
              </a:ext>
            </a:extLst>
          </p:cNvPr>
          <p:cNvSpPr/>
          <p:nvPr/>
        </p:nvSpPr>
        <p:spPr>
          <a:xfrm>
            <a:off x="1286551" y="4671391"/>
            <a:ext cx="243755" cy="4168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箭头: 上 69">
            <a:extLst>
              <a:ext uri="{FF2B5EF4-FFF2-40B4-BE49-F238E27FC236}">
                <a16:creationId xmlns:a16="http://schemas.microsoft.com/office/drawing/2014/main" id="{C8A508FE-6C7E-49DE-BC45-798A8759313C}"/>
              </a:ext>
            </a:extLst>
          </p:cNvPr>
          <p:cNvSpPr/>
          <p:nvPr/>
        </p:nvSpPr>
        <p:spPr>
          <a:xfrm>
            <a:off x="1307064" y="5426426"/>
            <a:ext cx="243755" cy="4168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箭头: 下 70">
            <a:extLst>
              <a:ext uri="{FF2B5EF4-FFF2-40B4-BE49-F238E27FC236}">
                <a16:creationId xmlns:a16="http://schemas.microsoft.com/office/drawing/2014/main" id="{740AAED6-E048-4AAC-A919-FE5EE1D4739D}"/>
              </a:ext>
            </a:extLst>
          </p:cNvPr>
          <p:cNvSpPr/>
          <p:nvPr/>
        </p:nvSpPr>
        <p:spPr>
          <a:xfrm>
            <a:off x="5932145" y="2751405"/>
            <a:ext cx="297446" cy="4869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97C9B63E-7E93-4207-8E9D-E7A2D8473D19}"/>
              </a:ext>
            </a:extLst>
          </p:cNvPr>
          <p:cNvPicPr>
            <a:picLocks noChangeAspect="1"/>
          </p:cNvPicPr>
          <p:nvPr/>
        </p:nvPicPr>
        <p:blipFill>
          <a:blip r:embed="rId12"/>
          <a:stretch>
            <a:fillRect/>
          </a:stretch>
        </p:blipFill>
        <p:spPr>
          <a:xfrm>
            <a:off x="2588671" y="5694615"/>
            <a:ext cx="783856" cy="826557"/>
          </a:xfrm>
          <a:prstGeom prst="rect">
            <a:avLst/>
          </a:prstGeom>
        </p:spPr>
      </p:pic>
      <p:pic>
        <p:nvPicPr>
          <p:cNvPr id="10" name="图片 9">
            <a:extLst>
              <a:ext uri="{FF2B5EF4-FFF2-40B4-BE49-F238E27FC236}">
                <a16:creationId xmlns:a16="http://schemas.microsoft.com/office/drawing/2014/main" id="{1A44A197-FF93-412A-9E0C-EB54BF1695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25042" y="1820503"/>
            <a:ext cx="1105288" cy="769441"/>
          </a:xfrm>
          <a:prstGeom prst="rect">
            <a:avLst/>
          </a:prstGeom>
        </p:spPr>
      </p:pic>
      <p:sp>
        <p:nvSpPr>
          <p:cNvPr id="12" name="文本框 11">
            <a:extLst>
              <a:ext uri="{FF2B5EF4-FFF2-40B4-BE49-F238E27FC236}">
                <a16:creationId xmlns:a16="http://schemas.microsoft.com/office/drawing/2014/main" id="{87E9C6E5-4BB3-4405-B96D-897148DC6915}"/>
              </a:ext>
            </a:extLst>
          </p:cNvPr>
          <p:cNvSpPr txBox="1"/>
          <p:nvPr/>
        </p:nvSpPr>
        <p:spPr>
          <a:xfrm>
            <a:off x="2262965" y="2604513"/>
            <a:ext cx="1105288" cy="261610"/>
          </a:xfrm>
          <a:prstGeom prst="rect">
            <a:avLst/>
          </a:prstGeom>
          <a:noFill/>
        </p:spPr>
        <p:txBody>
          <a:bodyPr wrap="square" rtlCol="0">
            <a:spAutoFit/>
          </a:bodyPr>
          <a:lstStyle/>
          <a:p>
            <a:r>
              <a:rPr lang="zh-CN" altLang="en-US" sz="1100" dirty="0"/>
              <a:t>工业溶剂</a:t>
            </a:r>
          </a:p>
        </p:txBody>
      </p:sp>
      <p:cxnSp>
        <p:nvCxnSpPr>
          <p:cNvPr id="27" name="直接箭头连接符 26">
            <a:extLst>
              <a:ext uri="{FF2B5EF4-FFF2-40B4-BE49-F238E27FC236}">
                <a16:creationId xmlns:a16="http://schemas.microsoft.com/office/drawing/2014/main" id="{CD7965F5-4BC4-44B2-8BD2-C5433E38FA7F}"/>
              </a:ext>
            </a:extLst>
          </p:cNvPr>
          <p:cNvCxnSpPr>
            <a:cxnSpLocks/>
          </p:cNvCxnSpPr>
          <p:nvPr/>
        </p:nvCxnSpPr>
        <p:spPr>
          <a:xfrm flipH="1">
            <a:off x="2096168" y="6236003"/>
            <a:ext cx="45452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F7188382-B7F5-4320-B2C9-BDB5D26BEDAF}"/>
              </a:ext>
            </a:extLst>
          </p:cNvPr>
          <p:cNvCxnSpPr>
            <a:cxnSpLocks/>
          </p:cNvCxnSpPr>
          <p:nvPr/>
        </p:nvCxnSpPr>
        <p:spPr>
          <a:xfrm flipH="1">
            <a:off x="1471223" y="2362805"/>
            <a:ext cx="538954" cy="23248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F4DE46DD-4F01-4D30-BCD9-4657BC04AF5A}"/>
              </a:ext>
            </a:extLst>
          </p:cNvPr>
          <p:cNvSpPr/>
          <p:nvPr/>
        </p:nvSpPr>
        <p:spPr>
          <a:xfrm>
            <a:off x="4888815" y="1166903"/>
            <a:ext cx="3052230" cy="39213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B7868D87-1A98-4F42-99A5-76CA4B8E695F}"/>
              </a:ext>
            </a:extLst>
          </p:cNvPr>
          <p:cNvSpPr txBox="1"/>
          <p:nvPr/>
        </p:nvSpPr>
        <p:spPr>
          <a:xfrm>
            <a:off x="5722539" y="5735694"/>
            <a:ext cx="1660834" cy="646331"/>
          </a:xfrm>
          <a:prstGeom prst="rect">
            <a:avLst/>
          </a:prstGeom>
          <a:noFill/>
        </p:spPr>
        <p:txBody>
          <a:bodyPr wrap="square" rtlCol="0">
            <a:spAutoFit/>
          </a:bodyPr>
          <a:lstStyle/>
          <a:p>
            <a:r>
              <a:rPr lang="zh-CN" altLang="en-US" dirty="0"/>
              <a:t>高污染、高排放阶段</a:t>
            </a:r>
          </a:p>
        </p:txBody>
      </p:sp>
      <p:cxnSp>
        <p:nvCxnSpPr>
          <p:cNvPr id="40" name="直接箭头连接符 39">
            <a:extLst>
              <a:ext uri="{FF2B5EF4-FFF2-40B4-BE49-F238E27FC236}">
                <a16:creationId xmlns:a16="http://schemas.microsoft.com/office/drawing/2014/main" id="{81251201-76E0-4A38-9240-F607C493C385}"/>
              </a:ext>
            </a:extLst>
          </p:cNvPr>
          <p:cNvCxnSpPr/>
          <p:nvPr/>
        </p:nvCxnSpPr>
        <p:spPr>
          <a:xfrm flipH="1" flipV="1">
            <a:off x="6740564" y="5153877"/>
            <a:ext cx="149111" cy="475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22032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50"/>
                                        <p:tgtEl>
                                          <p:spTgt spid="2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50"/>
                                        <p:tgtEl>
                                          <p:spTgt spid="21"/>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50"/>
                                        <p:tgtEl>
                                          <p:spTgt spid="70"/>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250"/>
                                        <p:tgtEl>
                                          <p:spTgt spid="53"/>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50"/>
                                        <p:tgtEl>
                                          <p:spTgt spid="17"/>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childTnLst>
                          </p:cTn>
                        </p:par>
                        <p:par>
                          <p:cTn id="40" fill="hold">
                            <p:stCondLst>
                              <p:cond delay="225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50"/>
                                        <p:tgtEl>
                                          <p:spTgt spid="29"/>
                                        </p:tgtEl>
                                      </p:cBhvr>
                                    </p:animEffect>
                                  </p:childTnLst>
                                </p:cTn>
                              </p:par>
                            </p:childTnLst>
                          </p:cTn>
                        </p:par>
                        <p:par>
                          <p:cTn id="48" fill="hold">
                            <p:stCondLst>
                              <p:cond delay="2750"/>
                            </p:stCondLst>
                            <p:childTnLst>
                              <p:par>
                                <p:cTn id="49" presetID="10"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50"/>
                                        <p:tgtEl>
                                          <p:spTgt spid="11"/>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250"/>
                                        <p:tgtEl>
                                          <p:spTgt spid="54"/>
                                        </p:tgtEl>
                                      </p:cBhvr>
                                    </p:animEffect>
                                  </p:childTnLst>
                                </p:cTn>
                              </p:par>
                            </p:childTnLst>
                          </p:cTn>
                        </p:par>
                        <p:par>
                          <p:cTn id="56" fill="hold">
                            <p:stCondLst>
                              <p:cond delay="3250"/>
                            </p:stCondLst>
                            <p:childTnLst>
                              <p:par>
                                <p:cTn id="57" presetID="10" presetClass="entr" presetSubtype="0"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250"/>
                                        <p:tgtEl>
                                          <p:spTgt spid="68"/>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50"/>
                                        <p:tgtEl>
                                          <p:spTgt spid="15"/>
                                        </p:tgtEl>
                                      </p:cBhvr>
                                    </p:animEffect>
                                  </p:childTnLst>
                                </p:cTn>
                              </p:par>
                            </p:childTnLst>
                          </p:cTn>
                        </p:par>
                        <p:par>
                          <p:cTn id="64" fill="hold">
                            <p:stCondLst>
                              <p:cond delay="3750"/>
                            </p:stCondLst>
                            <p:childTnLst>
                              <p:par>
                                <p:cTn id="65" presetID="10"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50"/>
                                        <p:tgtEl>
                                          <p:spTgt spid="14"/>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50"/>
                                        <p:tgtEl>
                                          <p:spTgt spid="48"/>
                                        </p:tgtEl>
                                      </p:cBhvr>
                                    </p:animEffect>
                                  </p:childTnLst>
                                </p:cTn>
                              </p:par>
                            </p:childTnLst>
                          </p:cTn>
                        </p:par>
                        <p:par>
                          <p:cTn id="72" fill="hold">
                            <p:stCondLst>
                              <p:cond delay="4250"/>
                            </p:stCondLst>
                            <p:childTnLst>
                              <p:par>
                                <p:cTn id="73" presetID="10" presetClass="entr" presetSubtype="0"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250"/>
                                        <p:tgtEl>
                                          <p:spTgt spid="7"/>
                                        </p:tgtEl>
                                      </p:cBhvr>
                                    </p:animEffect>
                                  </p:childTnLst>
                                </p:cTn>
                              </p:par>
                            </p:childTnLst>
                          </p:cTn>
                        </p:par>
                        <p:par>
                          <p:cTn id="76" fill="hold">
                            <p:stCondLst>
                              <p:cond delay="4500"/>
                            </p:stCondLst>
                            <p:childTnLst>
                              <p:par>
                                <p:cTn id="77" presetID="10" presetClass="entr" presetSubtype="0"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250"/>
                                        <p:tgtEl>
                                          <p:spTgt spid="25"/>
                                        </p:tgtEl>
                                      </p:cBhvr>
                                    </p:animEffect>
                                  </p:childTnLst>
                                </p:cTn>
                              </p:par>
                            </p:childTnLst>
                          </p:cTn>
                        </p:par>
                        <p:par>
                          <p:cTn id="80" fill="hold">
                            <p:stCondLst>
                              <p:cond delay="4750"/>
                            </p:stCondLst>
                            <p:childTnLst>
                              <p:par>
                                <p:cTn id="81" presetID="10" presetClass="entr" presetSubtype="0" fill="hold" grpId="0" nodeType="after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250"/>
                                        <p:tgtEl>
                                          <p:spTgt spid="62"/>
                                        </p:tgtEl>
                                      </p:cBhvr>
                                    </p:animEffect>
                                  </p:childTnLst>
                                </p:cTn>
                              </p:par>
                            </p:childTnLst>
                          </p:cTn>
                        </p:par>
                        <p:par>
                          <p:cTn id="84" fill="hold">
                            <p:stCondLst>
                              <p:cond delay="5000"/>
                            </p:stCondLst>
                            <p:childTnLst>
                              <p:par>
                                <p:cTn id="85" presetID="10" presetClass="entr" presetSubtype="0" fill="hold" nodeType="after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250"/>
                                        <p:tgtEl>
                                          <p:spTgt spid="6"/>
                                        </p:tgtEl>
                                      </p:cBhvr>
                                    </p:animEffect>
                                  </p:childTnLst>
                                </p:cTn>
                              </p:par>
                            </p:childTnLst>
                          </p:cTn>
                        </p:par>
                        <p:par>
                          <p:cTn id="88" fill="hold">
                            <p:stCondLst>
                              <p:cond delay="5250"/>
                            </p:stCondLst>
                            <p:childTnLst>
                              <p:par>
                                <p:cTn id="89" presetID="10" presetClass="entr" presetSubtype="0" fill="hold" grpId="0" nodeType="after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250"/>
                                        <p:tgtEl>
                                          <p:spTgt spid="60"/>
                                        </p:tgtEl>
                                      </p:cBhvr>
                                    </p:animEffect>
                                  </p:childTnLst>
                                </p:cTn>
                              </p:par>
                            </p:childTnLst>
                          </p:cTn>
                        </p:par>
                        <p:par>
                          <p:cTn id="92" fill="hold">
                            <p:stCondLst>
                              <p:cond delay="5500"/>
                            </p:stCondLst>
                            <p:childTnLst>
                              <p:par>
                                <p:cTn id="93" presetID="10" presetClass="entr" presetSubtype="0" fill="hold" grpId="0" nodeType="afterEffect">
                                  <p:stCondLst>
                                    <p:cond delay="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250"/>
                                        <p:tgtEl>
                                          <p:spTgt spid="71"/>
                                        </p:tgtEl>
                                      </p:cBhvr>
                                    </p:animEffect>
                                  </p:childTnLst>
                                </p:cTn>
                              </p:par>
                            </p:childTnLst>
                          </p:cTn>
                        </p:par>
                        <p:par>
                          <p:cTn id="96" fill="hold">
                            <p:stCondLst>
                              <p:cond delay="5750"/>
                            </p:stCondLst>
                            <p:childTnLst>
                              <p:par>
                                <p:cTn id="97" presetID="10" presetClass="entr" presetSubtype="0" fill="hold" grpId="0" nodeType="after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250"/>
                                        <p:tgtEl>
                                          <p:spTgt spid="65"/>
                                        </p:tgtEl>
                                      </p:cBhvr>
                                    </p:animEffect>
                                  </p:childTnLst>
                                </p:cTn>
                              </p:par>
                            </p:childTnLst>
                          </p:cTn>
                        </p:par>
                        <p:par>
                          <p:cTn id="100" fill="hold">
                            <p:stCondLst>
                              <p:cond delay="6000"/>
                            </p:stCondLst>
                            <p:childTnLst>
                              <p:par>
                                <p:cTn id="101" presetID="10" presetClass="entr" presetSubtype="0" fill="hold" nodeType="after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childTnLst>
                          </p:cTn>
                        </p:par>
                        <p:par>
                          <p:cTn id="104" fill="hold">
                            <p:stCondLst>
                              <p:cond delay="6250"/>
                            </p:stCondLst>
                            <p:childTnLst>
                              <p:par>
                                <p:cTn id="105" presetID="10" presetClass="entr" presetSubtype="0" fill="hold" grpId="0" nodeType="after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250"/>
                                        <p:tgtEl>
                                          <p:spTgt spid="31"/>
                                        </p:tgtEl>
                                      </p:cBhvr>
                                    </p:animEffect>
                                  </p:childTnLst>
                                </p:cTn>
                              </p:par>
                            </p:childTnLst>
                          </p:cTn>
                        </p:par>
                        <p:par>
                          <p:cTn id="108" fill="hold">
                            <p:stCondLst>
                              <p:cond delay="6500"/>
                            </p:stCondLst>
                            <p:childTnLst>
                              <p:par>
                                <p:cTn id="109" presetID="10" presetClass="entr" presetSubtype="0" fill="hold" grpId="0" nodeType="after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fade">
                                      <p:cBhvr>
                                        <p:cTn id="111" dur="250"/>
                                        <p:tgtEl>
                                          <p:spTgt spid="63"/>
                                        </p:tgtEl>
                                      </p:cBhvr>
                                    </p:animEffect>
                                  </p:childTnLst>
                                </p:cTn>
                              </p:par>
                            </p:childTnLst>
                          </p:cTn>
                        </p:par>
                        <p:par>
                          <p:cTn id="112" fill="hold">
                            <p:stCondLst>
                              <p:cond delay="6750"/>
                            </p:stCondLst>
                            <p:childTnLst>
                              <p:par>
                                <p:cTn id="113" presetID="10" presetClass="entr" presetSubtype="0" fill="hold" nodeType="after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fade">
                                      <p:cBhvr>
                                        <p:cTn id="115" dur="250"/>
                                        <p:tgtEl>
                                          <p:spTgt spid="2"/>
                                        </p:tgtEl>
                                      </p:cBhvr>
                                    </p:animEffect>
                                  </p:childTnLst>
                                </p:cTn>
                              </p:par>
                            </p:childTnLst>
                          </p:cTn>
                        </p:par>
                        <p:par>
                          <p:cTn id="116" fill="hold">
                            <p:stCondLst>
                              <p:cond delay="7000"/>
                            </p:stCondLst>
                            <p:childTnLst>
                              <p:par>
                                <p:cTn id="117" presetID="10" presetClass="entr" presetSubtype="0" fill="hold" grpId="0" nodeType="after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fade">
                                      <p:cBhvr>
                                        <p:cTn id="119" dur="250"/>
                                        <p:tgtEl>
                                          <p:spTgt spid="50"/>
                                        </p:tgtEl>
                                      </p:cBhvr>
                                    </p:animEffect>
                                  </p:childTnLst>
                                </p:cTn>
                              </p:par>
                            </p:childTnLst>
                          </p:cTn>
                        </p:par>
                        <p:par>
                          <p:cTn id="120" fill="hold">
                            <p:stCondLst>
                              <p:cond delay="7250"/>
                            </p:stCondLst>
                            <p:childTnLst>
                              <p:par>
                                <p:cTn id="121" presetID="10" presetClass="entr" presetSubtype="0" fill="hold" grpId="0" nodeType="afterEffect">
                                  <p:stCondLst>
                                    <p:cond delay="0"/>
                                  </p:stCondLst>
                                  <p:childTnLst>
                                    <p:set>
                                      <p:cBhvr>
                                        <p:cTn id="122" dur="1" fill="hold">
                                          <p:stCondLst>
                                            <p:cond delay="0"/>
                                          </p:stCondLst>
                                        </p:cTn>
                                        <p:tgtEl>
                                          <p:spTgt spid="66"/>
                                        </p:tgtEl>
                                        <p:attrNameLst>
                                          <p:attrName>style.visibility</p:attrName>
                                        </p:attrNameLst>
                                      </p:cBhvr>
                                      <p:to>
                                        <p:strVal val="visible"/>
                                      </p:to>
                                    </p:set>
                                    <p:animEffect transition="in" filter="fade">
                                      <p:cBhvr>
                                        <p:cTn id="123" dur="250"/>
                                        <p:tgtEl>
                                          <p:spTgt spid="66"/>
                                        </p:tgtEl>
                                      </p:cBhvr>
                                    </p:animEffect>
                                  </p:childTnLst>
                                </p:cTn>
                              </p:par>
                            </p:childTnLst>
                          </p:cTn>
                        </p:par>
                        <p:par>
                          <p:cTn id="124" fill="hold">
                            <p:stCondLst>
                              <p:cond delay="7500"/>
                            </p:stCondLst>
                            <p:childTnLst>
                              <p:par>
                                <p:cTn id="125" presetID="10" presetClass="entr" presetSubtype="0" fill="hold" nodeType="afterEffect">
                                  <p:stCondLst>
                                    <p:cond delay="0"/>
                                  </p:stCondLst>
                                  <p:childTnLst>
                                    <p:set>
                                      <p:cBhvr>
                                        <p:cTn id="126" dur="1" fill="hold">
                                          <p:stCondLst>
                                            <p:cond delay="0"/>
                                          </p:stCondLst>
                                        </p:cTn>
                                        <p:tgtEl>
                                          <p:spTgt spid="67"/>
                                        </p:tgtEl>
                                        <p:attrNameLst>
                                          <p:attrName>style.visibility</p:attrName>
                                        </p:attrNameLst>
                                      </p:cBhvr>
                                      <p:to>
                                        <p:strVal val="visible"/>
                                      </p:to>
                                    </p:set>
                                    <p:animEffect transition="in" filter="fade">
                                      <p:cBhvr>
                                        <p:cTn id="127" dur="250"/>
                                        <p:tgtEl>
                                          <p:spTgt spid="67"/>
                                        </p:tgtEl>
                                      </p:cBhvr>
                                    </p:animEffect>
                                  </p:childTnLst>
                                </p:cTn>
                              </p:par>
                            </p:childTnLst>
                          </p:cTn>
                        </p:par>
                        <p:par>
                          <p:cTn id="128" fill="hold">
                            <p:stCondLst>
                              <p:cond delay="7750"/>
                            </p:stCondLst>
                            <p:childTnLst>
                              <p:par>
                                <p:cTn id="129" presetID="10" presetClass="entr" presetSubtype="0" fill="hold" grpId="0" nodeType="afterEffect">
                                  <p:stCondLst>
                                    <p:cond delay="0"/>
                                  </p:stCondLst>
                                  <p:childTnLst>
                                    <p:set>
                                      <p:cBhvr>
                                        <p:cTn id="130" dur="1" fill="hold">
                                          <p:stCondLst>
                                            <p:cond delay="0"/>
                                          </p:stCondLst>
                                        </p:cTn>
                                        <p:tgtEl>
                                          <p:spTgt spid="57"/>
                                        </p:tgtEl>
                                        <p:attrNameLst>
                                          <p:attrName>style.visibility</p:attrName>
                                        </p:attrNameLst>
                                      </p:cBhvr>
                                      <p:to>
                                        <p:strVal val="visible"/>
                                      </p:to>
                                    </p:set>
                                    <p:animEffect transition="in" filter="fade">
                                      <p:cBhvr>
                                        <p:cTn id="131" dur="250"/>
                                        <p:tgtEl>
                                          <p:spTgt spid="5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34"/>
                                        </p:tgtEl>
                                        <p:attrNameLst>
                                          <p:attrName>style.visibility</p:attrName>
                                        </p:attrNameLst>
                                      </p:cBhvr>
                                      <p:to>
                                        <p:strVal val="visible"/>
                                      </p:to>
                                    </p:set>
                                    <p:animEffect transition="in" filter="fade">
                                      <p:cBhvr>
                                        <p:cTn id="136" dur="500"/>
                                        <p:tgtEl>
                                          <p:spTgt spid="34"/>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fade">
                                      <p:cBhvr>
                                        <p:cTn id="139" dur="500"/>
                                        <p:tgtEl>
                                          <p:spTgt spid="35"/>
                                        </p:tgtEl>
                                      </p:cBhvr>
                                    </p:animEffect>
                                  </p:childTnLst>
                                </p:cTn>
                              </p:par>
                              <p:par>
                                <p:cTn id="140" presetID="10" presetClass="entr" presetSubtype="0" fill="hold" nodeType="with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fade">
                                      <p:cBhvr>
                                        <p:cTn id="1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25" grpId="0"/>
      <p:bldP spid="31" grpId="0"/>
      <p:bldP spid="50" grpId="0"/>
      <p:bldP spid="57" grpId="0"/>
      <p:bldP spid="60" grpId="0"/>
      <p:bldP spid="65" grpId="0"/>
      <p:bldP spid="21" grpId="0"/>
      <p:bldP spid="48" grpId="0" animBg="1"/>
      <p:bldP spid="62" grpId="0" animBg="1"/>
      <p:bldP spid="63" grpId="0" animBg="1"/>
      <p:bldP spid="66" grpId="0" animBg="1"/>
      <p:bldP spid="53" grpId="0" animBg="1"/>
      <p:bldP spid="68" grpId="0" animBg="1"/>
      <p:bldP spid="54" grpId="0" animBg="1"/>
      <p:bldP spid="70" grpId="0" animBg="1"/>
      <p:bldP spid="71" grpId="0" animBg="1"/>
      <p:bldP spid="12" grpId="0"/>
      <p:bldP spid="34"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3" name="文本框 2">
            <a:extLst>
              <a:ext uri="{FF2B5EF4-FFF2-40B4-BE49-F238E27FC236}">
                <a16:creationId xmlns:a16="http://schemas.microsoft.com/office/drawing/2014/main" id="{9EE24A2F-BA6D-48D1-ABB5-62D28E15B2C5}"/>
              </a:ext>
            </a:extLst>
          </p:cNvPr>
          <p:cNvSpPr txBox="1"/>
          <p:nvPr/>
        </p:nvSpPr>
        <p:spPr>
          <a:xfrm>
            <a:off x="624979" y="764704"/>
            <a:ext cx="6048672" cy="369332"/>
          </a:xfrm>
          <a:prstGeom prst="rect">
            <a:avLst/>
          </a:prstGeom>
          <a:noFill/>
        </p:spPr>
        <p:txBody>
          <a:bodyPr wrap="square" rtlCol="0">
            <a:spAutoFit/>
          </a:bodyPr>
          <a:lstStyle/>
          <a:p>
            <a:r>
              <a:rPr lang="zh-CN" altLang="en-US" b="1" dirty="0"/>
              <a:t>绿色组织或行业组织对国内纺织品化学物质的管控的影响</a:t>
            </a:r>
          </a:p>
        </p:txBody>
      </p:sp>
      <p:pic>
        <p:nvPicPr>
          <p:cNvPr id="9" name="图片 8">
            <a:extLst>
              <a:ext uri="{FF2B5EF4-FFF2-40B4-BE49-F238E27FC236}">
                <a16:creationId xmlns:a16="http://schemas.microsoft.com/office/drawing/2014/main" id="{BC8A9728-0594-4D19-AD10-67B027649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902" y="1279297"/>
            <a:ext cx="3240360" cy="1296144"/>
          </a:xfrm>
          <a:prstGeom prst="rect">
            <a:avLst/>
          </a:prstGeom>
        </p:spPr>
      </p:pic>
      <p:pic>
        <p:nvPicPr>
          <p:cNvPr id="12" name="图片 11">
            <a:extLst>
              <a:ext uri="{FF2B5EF4-FFF2-40B4-BE49-F238E27FC236}">
                <a16:creationId xmlns:a16="http://schemas.microsoft.com/office/drawing/2014/main" id="{5E03FDC2-9732-48A5-8823-C29342E962EE}"/>
              </a:ext>
            </a:extLst>
          </p:cNvPr>
          <p:cNvPicPr>
            <a:picLocks noChangeAspect="1"/>
          </p:cNvPicPr>
          <p:nvPr/>
        </p:nvPicPr>
        <p:blipFill>
          <a:blip r:embed="rId5"/>
          <a:stretch>
            <a:fillRect/>
          </a:stretch>
        </p:blipFill>
        <p:spPr>
          <a:xfrm>
            <a:off x="5803961" y="2745405"/>
            <a:ext cx="1283543" cy="1276542"/>
          </a:xfrm>
          <a:prstGeom prst="rect">
            <a:avLst/>
          </a:prstGeom>
        </p:spPr>
      </p:pic>
      <p:pic>
        <p:nvPicPr>
          <p:cNvPr id="15" name="图片 14">
            <a:extLst>
              <a:ext uri="{FF2B5EF4-FFF2-40B4-BE49-F238E27FC236}">
                <a16:creationId xmlns:a16="http://schemas.microsoft.com/office/drawing/2014/main" id="{5C950B09-6352-49FC-A22B-57032199915A}"/>
              </a:ext>
            </a:extLst>
          </p:cNvPr>
          <p:cNvPicPr>
            <a:picLocks noChangeAspect="1"/>
          </p:cNvPicPr>
          <p:nvPr/>
        </p:nvPicPr>
        <p:blipFill>
          <a:blip r:embed="rId6"/>
          <a:stretch>
            <a:fillRect/>
          </a:stretch>
        </p:blipFill>
        <p:spPr>
          <a:xfrm>
            <a:off x="8534055" y="1236523"/>
            <a:ext cx="1238532" cy="1247775"/>
          </a:xfrm>
          <a:prstGeom prst="rect">
            <a:avLst/>
          </a:prstGeom>
        </p:spPr>
      </p:pic>
      <p:pic>
        <p:nvPicPr>
          <p:cNvPr id="18" name="图片 17">
            <a:extLst>
              <a:ext uri="{FF2B5EF4-FFF2-40B4-BE49-F238E27FC236}">
                <a16:creationId xmlns:a16="http://schemas.microsoft.com/office/drawing/2014/main" id="{9FCDAF09-8EC7-4645-A84A-F94A6994A9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5365" y="4149080"/>
            <a:ext cx="2189043" cy="576064"/>
          </a:xfrm>
          <a:prstGeom prst="rect">
            <a:avLst/>
          </a:prstGeom>
        </p:spPr>
      </p:pic>
      <p:pic>
        <p:nvPicPr>
          <p:cNvPr id="21" name="图片 20">
            <a:extLst>
              <a:ext uri="{FF2B5EF4-FFF2-40B4-BE49-F238E27FC236}">
                <a16:creationId xmlns:a16="http://schemas.microsoft.com/office/drawing/2014/main" id="{DEA49230-8B59-40EE-AFB5-F6AAC01609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7530" y="4361025"/>
            <a:ext cx="2736304" cy="758296"/>
          </a:xfrm>
          <a:prstGeom prst="rect">
            <a:avLst/>
          </a:prstGeom>
        </p:spPr>
      </p:pic>
      <p:pic>
        <p:nvPicPr>
          <p:cNvPr id="27" name="图片 26">
            <a:extLst>
              <a:ext uri="{FF2B5EF4-FFF2-40B4-BE49-F238E27FC236}">
                <a16:creationId xmlns:a16="http://schemas.microsoft.com/office/drawing/2014/main" id="{1A6C301F-AF4A-4508-8A03-5C82704087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02043" y="4149080"/>
            <a:ext cx="1440160" cy="576064"/>
          </a:xfrm>
          <a:prstGeom prst="rect">
            <a:avLst/>
          </a:prstGeom>
        </p:spPr>
      </p:pic>
      <p:pic>
        <p:nvPicPr>
          <p:cNvPr id="4" name="图片 3">
            <a:extLst>
              <a:ext uri="{FF2B5EF4-FFF2-40B4-BE49-F238E27FC236}">
                <a16:creationId xmlns:a16="http://schemas.microsoft.com/office/drawing/2014/main" id="{CD29CDD5-7796-4390-8D24-076A8F5E01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5644" y="5319963"/>
            <a:ext cx="1321110" cy="773333"/>
          </a:xfrm>
          <a:prstGeom prst="rect">
            <a:avLst/>
          </a:prstGeom>
        </p:spPr>
      </p:pic>
      <p:pic>
        <p:nvPicPr>
          <p:cNvPr id="6" name="图片 5">
            <a:extLst>
              <a:ext uri="{FF2B5EF4-FFF2-40B4-BE49-F238E27FC236}">
                <a16:creationId xmlns:a16="http://schemas.microsoft.com/office/drawing/2014/main" id="{C2E3393A-E32E-467B-97E7-6B3BB1311D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5499" y="5319963"/>
            <a:ext cx="3127959" cy="773333"/>
          </a:xfrm>
          <a:prstGeom prst="rect">
            <a:avLst/>
          </a:prstGeom>
        </p:spPr>
      </p:pic>
      <p:cxnSp>
        <p:nvCxnSpPr>
          <p:cNvPr id="20" name="直接连接符 19">
            <a:extLst>
              <a:ext uri="{FF2B5EF4-FFF2-40B4-BE49-F238E27FC236}">
                <a16:creationId xmlns:a16="http://schemas.microsoft.com/office/drawing/2014/main" id="{5B046049-F6A8-45A7-9C59-2F97C9966F06}"/>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CB87E161-9788-4C9F-9B98-CE0B46F550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34998" y="2773505"/>
            <a:ext cx="1263552" cy="1037135"/>
          </a:xfrm>
          <a:prstGeom prst="rect">
            <a:avLst/>
          </a:prstGeom>
        </p:spPr>
      </p:pic>
      <p:pic>
        <p:nvPicPr>
          <p:cNvPr id="19" name="图片 18">
            <a:extLst>
              <a:ext uri="{FF2B5EF4-FFF2-40B4-BE49-F238E27FC236}">
                <a16:creationId xmlns:a16="http://schemas.microsoft.com/office/drawing/2014/main" id="{61EA6EC7-36A9-4FA3-8201-F644C8EC66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73729" y="2608994"/>
            <a:ext cx="1285875" cy="1247775"/>
          </a:xfrm>
          <a:prstGeom prst="rect">
            <a:avLst/>
          </a:prstGeom>
        </p:spPr>
      </p:pic>
      <p:pic>
        <p:nvPicPr>
          <p:cNvPr id="23" name="图片 22">
            <a:extLst>
              <a:ext uri="{FF2B5EF4-FFF2-40B4-BE49-F238E27FC236}">
                <a16:creationId xmlns:a16="http://schemas.microsoft.com/office/drawing/2014/main" id="{517D66C9-8C96-4657-AFB1-4BF5B735760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77475" y="1284284"/>
            <a:ext cx="1409299" cy="1227632"/>
          </a:xfrm>
          <a:prstGeom prst="rect">
            <a:avLst/>
          </a:prstGeom>
        </p:spPr>
      </p:pic>
      <p:pic>
        <p:nvPicPr>
          <p:cNvPr id="25" name="图片 24">
            <a:extLst>
              <a:ext uri="{FF2B5EF4-FFF2-40B4-BE49-F238E27FC236}">
                <a16:creationId xmlns:a16="http://schemas.microsoft.com/office/drawing/2014/main" id="{8127DBC0-A7A0-4751-A8DF-DDAC91E0AE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02043" y="4872311"/>
            <a:ext cx="1238532" cy="1211607"/>
          </a:xfrm>
          <a:prstGeom prst="rect">
            <a:avLst/>
          </a:prstGeom>
        </p:spPr>
      </p:pic>
      <p:sp>
        <p:nvSpPr>
          <p:cNvPr id="22" name="矩形 21">
            <a:extLst>
              <a:ext uri="{FF2B5EF4-FFF2-40B4-BE49-F238E27FC236}">
                <a16:creationId xmlns:a16="http://schemas.microsoft.com/office/drawing/2014/main" id="{1EBD53CE-23C5-409A-984B-F2A0B8595B22}"/>
              </a:ext>
            </a:extLst>
          </p:cNvPr>
          <p:cNvSpPr/>
          <p:nvPr/>
        </p:nvSpPr>
        <p:spPr>
          <a:xfrm>
            <a:off x="591079" y="2758903"/>
            <a:ext cx="3919770" cy="403187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indent="0">
              <a:buFont typeface="Arial" panose="020B0604020202020204" pitchFamily="34" charset="0"/>
              <a:buNone/>
              <a:defRPr/>
            </a:pPr>
            <a:r>
              <a:rPr lang="de-DE" altLang="zh-CN" b="1" dirty="0">
                <a:ea typeface="ＭＳ Ｐゴシック" pitchFamily="-106" charset="-128"/>
              </a:rPr>
              <a:t>R</a:t>
            </a:r>
            <a:r>
              <a:rPr lang="en-US" altLang="zh-CN" b="1" dirty="0" err="1">
                <a:ea typeface="ＭＳ Ｐゴシック" pitchFamily="-106" charset="-128"/>
              </a:rPr>
              <a:t>estricted</a:t>
            </a:r>
            <a:r>
              <a:rPr lang="en-US" altLang="zh-CN" b="1" dirty="0">
                <a:ea typeface="ＭＳ Ｐゴシック" pitchFamily="-106" charset="-128"/>
              </a:rPr>
              <a:t> </a:t>
            </a:r>
            <a:r>
              <a:rPr lang="de-DE" altLang="zh-CN" b="1" dirty="0">
                <a:ea typeface="ＭＳ Ｐゴシック" pitchFamily="-106" charset="-128"/>
              </a:rPr>
              <a:t>Substance List: </a:t>
            </a:r>
          </a:p>
          <a:p>
            <a:pPr marL="0" indent="0">
              <a:buFont typeface="Arial" panose="020B0604020202020204" pitchFamily="34" charset="0"/>
              <a:buNone/>
              <a:defRPr/>
            </a:pPr>
            <a:endParaRPr lang="de-DE" altLang="zh-CN" sz="1400" b="1" dirty="0">
              <a:ea typeface="ＭＳ Ｐゴシック" pitchFamily="-106" charset="-128"/>
            </a:endParaRPr>
          </a:p>
          <a:p>
            <a:pPr marL="285750" indent="-285750">
              <a:buFont typeface="Wingdings" panose="05000000000000000000" pitchFamily="2" charset="2"/>
              <a:buChar char="Ø"/>
              <a:defRPr/>
            </a:pPr>
            <a:r>
              <a:rPr lang="de-DE" altLang="zh-CN" sz="1400" dirty="0">
                <a:solidFill>
                  <a:srgbClr val="FF0000"/>
                </a:solidFill>
                <a:ea typeface="ＭＳ Ｐゴシック" pitchFamily="-106" charset="-128"/>
                <a:cs typeface="Arial" panose="020B0604020202020204" pitchFamily="34" charset="0"/>
              </a:rPr>
              <a:t>APEOs</a:t>
            </a:r>
          </a:p>
          <a:p>
            <a:pPr marL="285750" indent="-285750">
              <a:buFont typeface="Wingdings" panose="05000000000000000000" pitchFamily="2" charset="2"/>
              <a:buChar char="Ø"/>
              <a:defRPr/>
            </a:pPr>
            <a:r>
              <a:rPr lang="en-GB" altLang="zh-CN" sz="1400" dirty="0">
                <a:solidFill>
                  <a:srgbClr val="FF0000"/>
                </a:solidFill>
                <a:ea typeface="ＭＳ Ｐゴシック" pitchFamily="-106" charset="-128"/>
                <a:cs typeface="Arial" panose="020B0604020202020204" pitchFamily="34" charset="0"/>
              </a:rPr>
              <a:t>PFCs </a:t>
            </a:r>
          </a:p>
          <a:p>
            <a:pPr marL="285750" indent="-285750">
              <a:buFont typeface="Wingdings" panose="05000000000000000000" pitchFamily="2" charset="2"/>
              <a:buChar char="Ø"/>
              <a:defRPr/>
            </a:pPr>
            <a:r>
              <a:rPr lang="de-DE" altLang="zh-CN" sz="1400" dirty="0">
                <a:solidFill>
                  <a:srgbClr val="FF0000"/>
                </a:solidFill>
                <a:ea typeface="ＭＳ Ｐゴシック" pitchFamily="-106" charset="-128"/>
                <a:cs typeface="Arial" panose="020B0604020202020204" pitchFamily="34" charset="0"/>
              </a:rPr>
              <a:t>Heavy </a:t>
            </a:r>
            <a:r>
              <a:rPr lang="en-US" altLang="zh-CN" sz="1400" dirty="0">
                <a:solidFill>
                  <a:srgbClr val="FF0000"/>
                </a:solidFill>
                <a:ea typeface="ＭＳ Ｐゴシック" pitchFamily="-106" charset="-128"/>
                <a:cs typeface="Arial" panose="020B0604020202020204" pitchFamily="34" charset="0"/>
              </a:rPr>
              <a:t>metals</a:t>
            </a:r>
            <a:endParaRPr lang="de-DE" altLang="zh-CN" sz="1400" dirty="0">
              <a:solidFill>
                <a:srgbClr val="FF0000"/>
              </a:solidFill>
              <a:ea typeface="ＭＳ Ｐゴシック" pitchFamily="-106" charset="-128"/>
              <a:cs typeface="Arial" panose="020B0604020202020204" pitchFamily="34" charset="0"/>
            </a:endParaRPr>
          </a:p>
          <a:p>
            <a:pPr marL="285750" indent="-285750">
              <a:buFont typeface="Wingdings" panose="05000000000000000000" pitchFamily="2" charset="2"/>
              <a:buChar char="Ø"/>
              <a:defRPr/>
            </a:pPr>
            <a:r>
              <a:rPr lang="de-DE" altLang="zh-CN" sz="1400" dirty="0">
                <a:solidFill>
                  <a:srgbClr val="FF0000"/>
                </a:solidFill>
                <a:ea typeface="ＭＳ Ｐゴシック" pitchFamily="-106" charset="-128"/>
                <a:cs typeface="Arial" panose="020B0604020202020204" pitchFamily="34" charset="0"/>
              </a:rPr>
              <a:t>Phthalates </a:t>
            </a:r>
          </a:p>
          <a:p>
            <a:pPr marL="285750" indent="-285750">
              <a:buFont typeface="Wingdings" panose="05000000000000000000" pitchFamily="2" charset="2"/>
              <a:buChar char="Ø"/>
              <a:defRPr/>
            </a:pPr>
            <a:r>
              <a:rPr lang="en-GB" altLang="zh-CN" sz="1400" dirty="0">
                <a:solidFill>
                  <a:srgbClr val="FF0000"/>
                </a:solidFill>
                <a:ea typeface="ＭＳ Ｐゴシック" pitchFamily="-106" charset="-128"/>
                <a:cs typeface="Arial" panose="020B0604020202020204" pitchFamily="34" charset="0"/>
              </a:rPr>
              <a:t>Flame retardants</a:t>
            </a:r>
            <a:endParaRPr lang="de-DE" altLang="zh-CN" sz="1400" dirty="0">
              <a:solidFill>
                <a:srgbClr val="FF0000"/>
              </a:solidFill>
              <a:ea typeface="ＭＳ Ｐゴシック" pitchFamily="-106" charset="-128"/>
              <a:cs typeface="Arial" panose="020B0604020202020204" pitchFamily="34" charset="0"/>
            </a:endParaRPr>
          </a:p>
          <a:p>
            <a:pPr marL="285750" indent="-285750">
              <a:buFont typeface="Wingdings" panose="05000000000000000000" pitchFamily="2" charset="2"/>
              <a:buChar char="Ø"/>
              <a:defRPr/>
            </a:pPr>
            <a:r>
              <a:rPr lang="de-DE" altLang="zh-CN" sz="1400" dirty="0">
                <a:solidFill>
                  <a:srgbClr val="FF0000"/>
                </a:solidFill>
                <a:ea typeface="ＭＳ Ｐゴシック" pitchFamily="-106" charset="-128"/>
                <a:cs typeface="Arial" panose="020B0604020202020204" pitchFamily="34" charset="0"/>
              </a:rPr>
              <a:t>Azo dyes</a:t>
            </a:r>
          </a:p>
          <a:p>
            <a:pPr marL="285750" indent="-285750">
              <a:buFont typeface="Wingdings" panose="05000000000000000000" pitchFamily="2" charset="2"/>
              <a:buChar char="Ø"/>
              <a:defRPr/>
            </a:pPr>
            <a:r>
              <a:rPr lang="de-DE" altLang="zh-CN" sz="1400" dirty="0">
                <a:solidFill>
                  <a:srgbClr val="FF0000"/>
                </a:solidFill>
                <a:ea typeface="ＭＳ Ｐゴシック" pitchFamily="-106" charset="-128"/>
                <a:cs typeface="Arial" panose="020B0604020202020204" pitchFamily="34" charset="0"/>
              </a:rPr>
              <a:t>Organotin compounds </a:t>
            </a:r>
          </a:p>
          <a:p>
            <a:pPr marL="285750" indent="-285750">
              <a:buFont typeface="Wingdings" panose="05000000000000000000" pitchFamily="2" charset="2"/>
              <a:buChar char="Ø"/>
              <a:defRPr/>
            </a:pPr>
            <a:r>
              <a:rPr lang="en-GB" altLang="zh-CN" sz="1400" dirty="0">
                <a:solidFill>
                  <a:srgbClr val="FF0000"/>
                </a:solidFill>
                <a:ea typeface="ＭＳ Ｐゴシック" pitchFamily="-106" charset="-128"/>
                <a:cs typeface="Arial" panose="020B0604020202020204" pitchFamily="34" charset="0"/>
              </a:rPr>
              <a:t>Chlorobenzenes</a:t>
            </a:r>
            <a:endParaRPr lang="de-DE" altLang="zh-CN" sz="1400" dirty="0">
              <a:solidFill>
                <a:srgbClr val="FF0000"/>
              </a:solidFill>
              <a:ea typeface="ＭＳ Ｐゴシック" pitchFamily="-106" charset="-128"/>
              <a:cs typeface="Arial" panose="020B0604020202020204" pitchFamily="34" charset="0"/>
            </a:endParaRPr>
          </a:p>
          <a:p>
            <a:pPr marL="285750" indent="-285750">
              <a:buFont typeface="Wingdings" panose="05000000000000000000" pitchFamily="2" charset="2"/>
              <a:buChar char="Ø"/>
              <a:defRPr/>
            </a:pPr>
            <a:r>
              <a:rPr lang="en-GB" altLang="zh-CN" sz="1400" dirty="0">
                <a:solidFill>
                  <a:srgbClr val="FF0000"/>
                </a:solidFill>
                <a:ea typeface="ＭＳ Ｐゴシック" pitchFamily="-106" charset="-128"/>
                <a:cs typeface="Arial" panose="020B0604020202020204" pitchFamily="34" charset="0"/>
              </a:rPr>
              <a:t>Chlorinated solvents</a:t>
            </a:r>
            <a:endParaRPr lang="de-DE" altLang="zh-CN" sz="1400" dirty="0">
              <a:solidFill>
                <a:srgbClr val="FF0000"/>
              </a:solidFill>
              <a:ea typeface="ＭＳ Ｐゴシック" pitchFamily="-106" charset="-128"/>
              <a:cs typeface="Arial" panose="020B0604020202020204" pitchFamily="34" charset="0"/>
            </a:endParaRPr>
          </a:p>
          <a:p>
            <a:pPr marL="285750" indent="-285750">
              <a:buFont typeface="Wingdings" panose="05000000000000000000" pitchFamily="2" charset="2"/>
              <a:buChar char="Ø"/>
              <a:defRPr/>
            </a:pPr>
            <a:r>
              <a:rPr lang="de-DE" altLang="zh-CN" sz="1400" dirty="0">
                <a:solidFill>
                  <a:srgbClr val="FF0000"/>
                </a:solidFill>
                <a:ea typeface="ＭＳ Ｐゴシック" pitchFamily="-106" charset="-128"/>
                <a:cs typeface="Arial" panose="020B0604020202020204" pitchFamily="34" charset="0"/>
              </a:rPr>
              <a:t>Chlorophenols </a:t>
            </a:r>
          </a:p>
          <a:p>
            <a:pPr marL="285750" indent="-285750">
              <a:buFont typeface="Wingdings" panose="05000000000000000000" pitchFamily="2" charset="2"/>
              <a:buChar char="Ø"/>
              <a:defRPr/>
            </a:pPr>
            <a:r>
              <a:rPr lang="de-DE" altLang="zh-CN" sz="1400" dirty="0">
                <a:solidFill>
                  <a:srgbClr val="FF0000"/>
                </a:solidFill>
                <a:ea typeface="ＭＳ Ｐゴシック" pitchFamily="-106" charset="-128"/>
                <a:cs typeface="Arial" panose="020B0604020202020204" pitchFamily="34" charset="0"/>
              </a:rPr>
              <a:t>Short chain chlorinated paraffins</a:t>
            </a:r>
          </a:p>
          <a:p>
            <a:pPr marL="285750" indent="-285750">
              <a:buFont typeface="Wingdings" panose="05000000000000000000" pitchFamily="2" charset="2"/>
              <a:buChar char="Ø"/>
              <a:defRPr/>
            </a:pPr>
            <a:r>
              <a:rPr lang="de-DE" altLang="zh-CN" sz="1400" dirty="0">
                <a:ea typeface="ＭＳ Ｐゴシック" pitchFamily="-106" charset="-128"/>
                <a:cs typeface="Arial" panose="020B0604020202020204" pitchFamily="34" charset="0"/>
              </a:rPr>
              <a:t>Polycyclic Aromatic Hydrocarbons</a:t>
            </a:r>
          </a:p>
          <a:p>
            <a:pPr marL="285750" indent="-285750">
              <a:buFont typeface="Wingdings" panose="05000000000000000000" pitchFamily="2" charset="2"/>
              <a:buChar char="Ø"/>
              <a:defRPr/>
            </a:pPr>
            <a:r>
              <a:rPr lang="de-DE" altLang="zh-CN" sz="1400" dirty="0">
                <a:ea typeface="ＭＳ Ｐゴシック" pitchFamily="-106" charset="-128"/>
                <a:cs typeface="Arial" panose="020B0604020202020204" pitchFamily="34" charset="0"/>
              </a:rPr>
              <a:t>Glycols</a:t>
            </a:r>
          </a:p>
          <a:p>
            <a:pPr marL="285750" indent="-285750">
              <a:buFont typeface="Wingdings" panose="05000000000000000000" pitchFamily="2" charset="2"/>
              <a:buChar char="Ø"/>
              <a:defRPr/>
            </a:pPr>
            <a:r>
              <a:rPr lang="en-US" altLang="zh-CN" sz="1400" dirty="0">
                <a:solidFill>
                  <a:schemeClr val="tx1"/>
                </a:solidFill>
                <a:ea typeface="ＭＳ Ｐゴシック" pitchFamily="-106" charset="-128"/>
                <a:cs typeface="Arial" panose="020B0604020202020204" pitchFamily="34" charset="0"/>
              </a:rPr>
              <a:t>Volatile organic compounds</a:t>
            </a:r>
          </a:p>
          <a:p>
            <a:pPr marL="285750" indent="-285750">
              <a:buFont typeface="Wingdings" panose="05000000000000000000" pitchFamily="2" charset="2"/>
              <a:buChar char="Ø"/>
              <a:defRPr/>
            </a:pPr>
            <a:r>
              <a:rPr lang="de-DE" altLang="zh-CN" sz="1400" dirty="0">
                <a:solidFill>
                  <a:srgbClr val="FF0000"/>
                </a:solidFill>
                <a:ea typeface="ＭＳ Ｐゴシック" pitchFamily="-106" charset="-128"/>
                <a:cs typeface="Arial" panose="020B0604020202020204" pitchFamily="34" charset="0"/>
              </a:rPr>
              <a:t>DMFA(</a:t>
            </a:r>
            <a:r>
              <a:rPr lang="de-DE" altLang="de-DE" sz="1400" dirty="0">
                <a:solidFill>
                  <a:srgbClr val="FF0000"/>
                </a:solidFill>
                <a:ea typeface="ＭＳ Ｐゴシック" panose="020B0600070205080204" pitchFamily="34" charset="-128"/>
                <a:cs typeface="Arial" panose="020B0604020202020204" pitchFamily="34" charset="0"/>
              </a:rPr>
              <a:t>voluntarily in addition to ZDHC&amp;detox)</a:t>
            </a:r>
          </a:p>
          <a:p>
            <a:pPr marL="285750" indent="-285750">
              <a:buFont typeface="Wingdings" panose="05000000000000000000" pitchFamily="2" charset="2"/>
              <a:buChar char="Ø"/>
              <a:defRPr/>
            </a:pPr>
            <a:r>
              <a:rPr lang="en-US" altLang="zh-CN" sz="1400" dirty="0">
                <a:solidFill>
                  <a:schemeClr val="tx1"/>
                </a:solidFill>
                <a:ea typeface="ＭＳ Ｐゴシック" panose="020B0600070205080204" pitchFamily="34" charset="-128"/>
                <a:cs typeface="Arial" panose="020B0604020202020204" pitchFamily="34" charset="0"/>
              </a:rPr>
              <a:t>……</a:t>
            </a:r>
            <a:r>
              <a:rPr lang="de-DE" altLang="de-DE" sz="1400" dirty="0">
                <a:solidFill>
                  <a:srgbClr val="FF0000"/>
                </a:solidFill>
                <a:ea typeface="ＭＳ Ｐゴシック" panose="020B0600070205080204" pitchFamily="34" charset="-128"/>
                <a:cs typeface="Arial" panose="020B0604020202020204" pitchFamily="34" charset="0"/>
              </a:rPr>
              <a:t> </a:t>
            </a:r>
          </a:p>
        </p:txBody>
      </p:sp>
      <p:sp>
        <p:nvSpPr>
          <p:cNvPr id="2" name="文本框 1">
            <a:extLst>
              <a:ext uri="{FF2B5EF4-FFF2-40B4-BE49-F238E27FC236}">
                <a16:creationId xmlns:a16="http://schemas.microsoft.com/office/drawing/2014/main" id="{4373E737-ACAE-48F5-80EB-BE2A8DE06070}"/>
              </a:ext>
            </a:extLst>
          </p:cNvPr>
          <p:cNvSpPr txBox="1"/>
          <p:nvPr/>
        </p:nvSpPr>
        <p:spPr>
          <a:xfrm>
            <a:off x="622941" y="1277463"/>
            <a:ext cx="3887908" cy="1477328"/>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主要出口国的法律法规更多是管控成品的化学物质残留量，以不损害出口国的使用者或生态环境为目的，对纺织供应链化学品管控，还是通过绿色组织和行业协会来操作。</a:t>
            </a:r>
          </a:p>
        </p:txBody>
      </p:sp>
    </p:spTree>
    <p:extLst>
      <p:ext uri="{BB962C8B-B14F-4D97-AF65-F5344CB8AC3E}">
        <p14:creationId xmlns:p14="http://schemas.microsoft.com/office/powerpoint/2010/main" val="339628404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14">
            <a:extLst>
              <a:ext uri="{FF2B5EF4-FFF2-40B4-BE49-F238E27FC236}">
                <a16:creationId xmlns:a16="http://schemas.microsoft.com/office/drawing/2014/main" id="{02A43D5D-C89E-4571-AF86-116F34C2B0A1}"/>
              </a:ext>
            </a:extLst>
          </p:cNvPr>
          <p:cNvSpPr>
            <a:spLocks noChangeArrowheads="1"/>
          </p:cNvSpPr>
          <p:nvPr/>
        </p:nvSpPr>
        <p:spPr bwMode="auto">
          <a:xfrm>
            <a:off x="0" y="0"/>
            <a:ext cx="6551055" cy="398206"/>
          </a:xfrm>
          <a:prstGeom prst="rect">
            <a:avLst/>
          </a:prstGeom>
          <a:solidFill>
            <a:srgbClr val="CC0000"/>
          </a:solidFill>
          <a:ln w="9525">
            <a:noFill/>
            <a:miter lim="800000"/>
            <a:headEnd/>
            <a:tailEnd/>
          </a:ln>
        </p:spPr>
        <p:txBody>
          <a:bodyPr anchor="ctr"/>
          <a:lstStyle/>
          <a:p>
            <a:pPr algn="ctr"/>
            <a:endParaRPr lang="zh-CN" altLang="en-US">
              <a:solidFill>
                <a:srgbClr val="FFFFFF"/>
              </a:solidFill>
            </a:endParaRPr>
          </a:p>
        </p:txBody>
      </p:sp>
      <p:pic>
        <p:nvPicPr>
          <p:cNvPr id="37" name="图片 36" descr="最新泉州LOGO透明底.png">
            <a:extLst>
              <a:ext uri="{FF2B5EF4-FFF2-40B4-BE49-F238E27FC236}">
                <a16:creationId xmlns:a16="http://schemas.microsoft.com/office/drawing/2014/main" id="{18A7768E-56C7-458F-A187-37BBEA2BB82C}"/>
              </a:ext>
            </a:extLst>
          </p:cNvPr>
          <p:cNvPicPr>
            <a:picLocks noChangeAspect="1"/>
          </p:cNvPicPr>
          <p:nvPr/>
        </p:nvPicPr>
        <p:blipFill>
          <a:blip r:embed="rId3" cstate="print"/>
          <a:stretch>
            <a:fillRect/>
          </a:stretch>
        </p:blipFill>
        <p:spPr>
          <a:xfrm>
            <a:off x="7609755" y="28563"/>
            <a:ext cx="4468761" cy="730272"/>
          </a:xfrm>
          <a:prstGeom prst="rect">
            <a:avLst/>
          </a:prstGeom>
        </p:spPr>
      </p:pic>
      <p:sp>
        <p:nvSpPr>
          <p:cNvPr id="38" name="직사각형 14">
            <a:extLst>
              <a:ext uri="{FF2B5EF4-FFF2-40B4-BE49-F238E27FC236}">
                <a16:creationId xmlns:a16="http://schemas.microsoft.com/office/drawing/2014/main" id="{CB75E715-EF9E-45E9-B9E5-32ED9DF96A66}"/>
              </a:ext>
            </a:extLst>
          </p:cNvPr>
          <p:cNvSpPr>
            <a:spLocks noChangeArrowheads="1"/>
          </p:cNvSpPr>
          <p:nvPr/>
        </p:nvSpPr>
        <p:spPr bwMode="auto">
          <a:xfrm>
            <a:off x="5665539" y="6381328"/>
            <a:ext cx="6552728" cy="460624"/>
          </a:xfrm>
          <a:prstGeom prst="rect">
            <a:avLst/>
          </a:prstGeom>
          <a:solidFill>
            <a:srgbClr val="CC0000"/>
          </a:solidFill>
          <a:ln w="9525">
            <a:noFill/>
            <a:miter lim="800000"/>
            <a:headEnd/>
            <a:tailEnd/>
          </a:ln>
        </p:spPr>
        <p:txBody>
          <a:bodyPr anchor="ctr"/>
          <a:lstStyle/>
          <a:p>
            <a:pPr algn="ctr"/>
            <a:endParaRPr lang="zh-CN" altLang="en-US" dirty="0">
              <a:solidFill>
                <a:srgbClr val="FFFFFF"/>
              </a:solidFill>
            </a:endParaRPr>
          </a:p>
        </p:txBody>
      </p:sp>
      <p:sp>
        <p:nvSpPr>
          <p:cNvPr id="3" name="文本框 2">
            <a:extLst>
              <a:ext uri="{FF2B5EF4-FFF2-40B4-BE49-F238E27FC236}">
                <a16:creationId xmlns:a16="http://schemas.microsoft.com/office/drawing/2014/main" id="{9EE24A2F-BA6D-48D1-ABB5-62D28E15B2C5}"/>
              </a:ext>
            </a:extLst>
          </p:cNvPr>
          <p:cNvSpPr txBox="1"/>
          <p:nvPr/>
        </p:nvSpPr>
        <p:spPr>
          <a:xfrm>
            <a:off x="624979" y="836712"/>
            <a:ext cx="6048672" cy="369332"/>
          </a:xfrm>
          <a:prstGeom prst="rect">
            <a:avLst/>
          </a:prstGeom>
          <a:noFill/>
        </p:spPr>
        <p:txBody>
          <a:bodyPr wrap="square" rtlCol="0">
            <a:spAutoFit/>
          </a:bodyPr>
          <a:lstStyle/>
          <a:p>
            <a:r>
              <a:rPr lang="zh-CN" altLang="en-US" b="1" dirty="0"/>
              <a:t>基于生命周期管控纺织品供应链化学品</a:t>
            </a:r>
          </a:p>
        </p:txBody>
      </p:sp>
      <p:sp>
        <p:nvSpPr>
          <p:cNvPr id="2" name="文本框 1">
            <a:extLst>
              <a:ext uri="{FF2B5EF4-FFF2-40B4-BE49-F238E27FC236}">
                <a16:creationId xmlns:a16="http://schemas.microsoft.com/office/drawing/2014/main" id="{2345B64D-EA90-4AB4-9883-5208E14A8AD3}"/>
              </a:ext>
            </a:extLst>
          </p:cNvPr>
          <p:cNvSpPr txBox="1"/>
          <p:nvPr/>
        </p:nvSpPr>
        <p:spPr>
          <a:xfrm>
            <a:off x="4096839" y="2298992"/>
            <a:ext cx="1584176" cy="615553"/>
          </a:xfrm>
          <a:prstGeom prst="rect">
            <a:avLst/>
          </a:prstGeom>
          <a:noFill/>
        </p:spPr>
        <p:txBody>
          <a:bodyPr wrap="square" rtlCol="0">
            <a:spAutoFit/>
          </a:bodyPr>
          <a:lstStyle/>
          <a:p>
            <a:r>
              <a:rPr lang="zh-CN" altLang="en-US" sz="1400" b="1" dirty="0"/>
              <a:t>采购管控</a:t>
            </a:r>
            <a:endParaRPr lang="en-US" altLang="zh-CN" sz="1400" b="1" dirty="0"/>
          </a:p>
          <a:p>
            <a:r>
              <a:rPr lang="zh-CN" altLang="en-US" sz="1000" dirty="0"/>
              <a:t>给供应商提供</a:t>
            </a:r>
            <a:r>
              <a:rPr lang="en-US" altLang="zh-CN" sz="1000" dirty="0"/>
              <a:t>MRSL</a:t>
            </a:r>
          </a:p>
          <a:p>
            <a:r>
              <a:rPr lang="zh-CN" altLang="en-US" sz="1000" dirty="0"/>
              <a:t>对供应商进行第二方审核</a:t>
            </a:r>
            <a:endParaRPr lang="en-US" altLang="zh-CN" sz="1000" dirty="0"/>
          </a:p>
        </p:txBody>
      </p:sp>
      <p:cxnSp>
        <p:nvCxnSpPr>
          <p:cNvPr id="5" name="直接箭头连接符 4">
            <a:extLst>
              <a:ext uri="{FF2B5EF4-FFF2-40B4-BE49-F238E27FC236}">
                <a16:creationId xmlns:a16="http://schemas.microsoft.com/office/drawing/2014/main" id="{5F706EEA-8003-4450-8C25-445F22173875}"/>
              </a:ext>
            </a:extLst>
          </p:cNvPr>
          <p:cNvCxnSpPr/>
          <p:nvPr/>
        </p:nvCxnSpPr>
        <p:spPr>
          <a:xfrm>
            <a:off x="5629535" y="2452540"/>
            <a:ext cx="43204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14572430-D047-46B8-B443-817C34090968}"/>
              </a:ext>
            </a:extLst>
          </p:cNvPr>
          <p:cNvSpPr txBox="1"/>
          <p:nvPr/>
        </p:nvSpPr>
        <p:spPr>
          <a:xfrm>
            <a:off x="6048969" y="2310405"/>
            <a:ext cx="1296144" cy="615553"/>
          </a:xfrm>
          <a:prstGeom prst="rect">
            <a:avLst/>
          </a:prstGeom>
          <a:noFill/>
        </p:spPr>
        <p:txBody>
          <a:bodyPr wrap="square" rtlCol="0">
            <a:spAutoFit/>
          </a:bodyPr>
          <a:lstStyle/>
          <a:p>
            <a:r>
              <a:rPr lang="zh-CN" altLang="en-US" sz="1400" b="1" dirty="0"/>
              <a:t>运输管控</a:t>
            </a:r>
            <a:endParaRPr lang="en-US" altLang="zh-CN" sz="1400" b="1" dirty="0"/>
          </a:p>
          <a:p>
            <a:r>
              <a:rPr lang="zh-CN" altLang="en-US" sz="1000" dirty="0"/>
              <a:t>化学品运输资质</a:t>
            </a:r>
            <a:endParaRPr lang="en-US" altLang="zh-CN" sz="1000" dirty="0"/>
          </a:p>
          <a:p>
            <a:r>
              <a:rPr lang="zh-CN" altLang="en-US" sz="1000" dirty="0"/>
              <a:t>应急措施</a:t>
            </a:r>
          </a:p>
        </p:txBody>
      </p:sp>
      <p:cxnSp>
        <p:nvCxnSpPr>
          <p:cNvPr id="8" name="直接箭头连接符 7">
            <a:extLst>
              <a:ext uri="{FF2B5EF4-FFF2-40B4-BE49-F238E27FC236}">
                <a16:creationId xmlns:a16="http://schemas.microsoft.com/office/drawing/2014/main" id="{0FC80CF9-899E-41A9-86F9-DE76CC12ECA5}"/>
              </a:ext>
            </a:extLst>
          </p:cNvPr>
          <p:cNvCxnSpPr/>
          <p:nvPr/>
        </p:nvCxnSpPr>
        <p:spPr>
          <a:xfrm>
            <a:off x="7285719" y="2421762"/>
            <a:ext cx="5040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0A91F0D5-8361-4271-B0F8-26ED0C8CC728}"/>
              </a:ext>
            </a:extLst>
          </p:cNvPr>
          <p:cNvSpPr txBox="1"/>
          <p:nvPr/>
        </p:nvSpPr>
        <p:spPr>
          <a:xfrm>
            <a:off x="7825779" y="2257961"/>
            <a:ext cx="1008112" cy="615553"/>
          </a:xfrm>
          <a:prstGeom prst="rect">
            <a:avLst/>
          </a:prstGeom>
          <a:noFill/>
        </p:spPr>
        <p:txBody>
          <a:bodyPr wrap="square" rtlCol="0">
            <a:spAutoFit/>
          </a:bodyPr>
          <a:lstStyle/>
          <a:p>
            <a:r>
              <a:rPr lang="zh-CN" altLang="en-US" sz="1400" b="1" dirty="0"/>
              <a:t>原料管控</a:t>
            </a:r>
            <a:endParaRPr lang="en-US" altLang="zh-CN" sz="1400" b="1" dirty="0"/>
          </a:p>
          <a:p>
            <a:r>
              <a:rPr lang="zh-CN" altLang="en-US" sz="1000" dirty="0"/>
              <a:t>原料自测</a:t>
            </a:r>
            <a:endParaRPr lang="en-US" altLang="zh-CN" sz="1000" dirty="0"/>
          </a:p>
          <a:p>
            <a:r>
              <a:rPr lang="zh-CN" altLang="en-US" sz="1000" dirty="0"/>
              <a:t>委托测试</a:t>
            </a:r>
          </a:p>
        </p:txBody>
      </p:sp>
      <p:cxnSp>
        <p:nvCxnSpPr>
          <p:cNvPr id="13" name="直接箭头连接符 12">
            <a:extLst>
              <a:ext uri="{FF2B5EF4-FFF2-40B4-BE49-F238E27FC236}">
                <a16:creationId xmlns:a16="http://schemas.microsoft.com/office/drawing/2014/main" id="{A4874CEA-0EDC-46F9-ACBB-0EE5823DCA86}"/>
              </a:ext>
            </a:extLst>
          </p:cNvPr>
          <p:cNvCxnSpPr/>
          <p:nvPr/>
        </p:nvCxnSpPr>
        <p:spPr>
          <a:xfrm>
            <a:off x="8725879" y="2421761"/>
            <a:ext cx="5040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0274F87B-0A43-4939-B027-FC2D25515484}"/>
              </a:ext>
            </a:extLst>
          </p:cNvPr>
          <p:cNvSpPr txBox="1"/>
          <p:nvPr/>
        </p:nvSpPr>
        <p:spPr>
          <a:xfrm>
            <a:off x="9433671" y="2239418"/>
            <a:ext cx="1008112" cy="923330"/>
          </a:xfrm>
          <a:prstGeom prst="rect">
            <a:avLst/>
          </a:prstGeom>
          <a:noFill/>
        </p:spPr>
        <p:txBody>
          <a:bodyPr wrap="square" rtlCol="0">
            <a:spAutoFit/>
          </a:bodyPr>
          <a:lstStyle/>
          <a:p>
            <a:r>
              <a:rPr lang="zh-CN" altLang="en-US" sz="1400" b="1" dirty="0"/>
              <a:t>存储管控</a:t>
            </a:r>
          </a:p>
          <a:p>
            <a:r>
              <a:rPr lang="en-US" altLang="zh-CN" sz="1000" dirty="0"/>
              <a:t>MSDS</a:t>
            </a:r>
          </a:p>
          <a:p>
            <a:r>
              <a:rPr lang="zh-CN" altLang="en-US" sz="1000" dirty="0"/>
              <a:t>分类存放</a:t>
            </a:r>
            <a:endParaRPr lang="en-US" altLang="zh-CN" sz="1000" dirty="0"/>
          </a:p>
          <a:p>
            <a:r>
              <a:rPr lang="zh-CN" altLang="en-US" sz="1000" dirty="0"/>
              <a:t>出入库登记</a:t>
            </a:r>
            <a:endParaRPr lang="en-US" altLang="zh-CN" sz="1000" dirty="0"/>
          </a:p>
          <a:p>
            <a:r>
              <a:rPr lang="zh-CN" altLang="en-US" sz="1000" dirty="0"/>
              <a:t>安全措施</a:t>
            </a:r>
            <a:endParaRPr lang="en-US" altLang="zh-CN" sz="1000" dirty="0"/>
          </a:p>
        </p:txBody>
      </p:sp>
      <p:cxnSp>
        <p:nvCxnSpPr>
          <p:cNvPr id="15" name="直接箭头连接符 14">
            <a:extLst>
              <a:ext uri="{FF2B5EF4-FFF2-40B4-BE49-F238E27FC236}">
                <a16:creationId xmlns:a16="http://schemas.microsoft.com/office/drawing/2014/main" id="{7AA7B648-789B-46E8-9DC4-775BFFC86C6B}"/>
              </a:ext>
            </a:extLst>
          </p:cNvPr>
          <p:cNvCxnSpPr>
            <a:cxnSpLocks/>
          </p:cNvCxnSpPr>
          <p:nvPr/>
        </p:nvCxnSpPr>
        <p:spPr>
          <a:xfrm flipH="1">
            <a:off x="7990346" y="4755899"/>
            <a:ext cx="52825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470557B2-7490-4B00-9267-8464DCD7FEBC}"/>
              </a:ext>
            </a:extLst>
          </p:cNvPr>
          <p:cNvSpPr txBox="1"/>
          <p:nvPr/>
        </p:nvSpPr>
        <p:spPr>
          <a:xfrm>
            <a:off x="8486997" y="4569096"/>
            <a:ext cx="1159553" cy="923330"/>
          </a:xfrm>
          <a:prstGeom prst="rect">
            <a:avLst/>
          </a:prstGeom>
          <a:noFill/>
        </p:spPr>
        <p:txBody>
          <a:bodyPr wrap="square" rtlCol="0">
            <a:spAutoFit/>
          </a:bodyPr>
          <a:lstStyle/>
          <a:p>
            <a:r>
              <a:rPr lang="zh-CN" altLang="en-US" sz="1400" b="1" dirty="0"/>
              <a:t>生产管控</a:t>
            </a:r>
            <a:endParaRPr lang="en-US" altLang="zh-CN" sz="1400" b="1" dirty="0"/>
          </a:p>
          <a:p>
            <a:r>
              <a:rPr lang="zh-CN" altLang="en-US" sz="1000" dirty="0"/>
              <a:t>化学品安全培训</a:t>
            </a:r>
            <a:endParaRPr lang="en-US" altLang="zh-CN" sz="1000" dirty="0"/>
          </a:p>
          <a:p>
            <a:r>
              <a:rPr lang="en-US" altLang="zh-CN" sz="1000" dirty="0"/>
              <a:t>PPE</a:t>
            </a:r>
          </a:p>
          <a:p>
            <a:r>
              <a:rPr lang="zh-CN" altLang="en-US" sz="1000" dirty="0"/>
              <a:t>隔离操作</a:t>
            </a:r>
            <a:endParaRPr lang="en-US" altLang="zh-CN" sz="1000" dirty="0"/>
          </a:p>
          <a:p>
            <a:endParaRPr lang="en-US" altLang="zh-CN" sz="1000" dirty="0"/>
          </a:p>
        </p:txBody>
      </p:sp>
      <p:cxnSp>
        <p:nvCxnSpPr>
          <p:cNvPr id="19" name="直接连接符 18">
            <a:extLst>
              <a:ext uri="{FF2B5EF4-FFF2-40B4-BE49-F238E27FC236}">
                <a16:creationId xmlns:a16="http://schemas.microsoft.com/office/drawing/2014/main" id="{246B916D-CB59-4C91-BDCC-FB30F79A349D}"/>
              </a:ext>
            </a:extLst>
          </p:cNvPr>
          <p:cNvCxnSpPr>
            <a:cxnSpLocks/>
          </p:cNvCxnSpPr>
          <p:nvPr/>
        </p:nvCxnSpPr>
        <p:spPr>
          <a:xfrm>
            <a:off x="10058027" y="3140968"/>
            <a:ext cx="0" cy="161635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CB4F1046-28C1-46BA-ABED-3D2F5AA185B1}"/>
              </a:ext>
            </a:extLst>
          </p:cNvPr>
          <p:cNvCxnSpPr>
            <a:cxnSpLocks/>
          </p:cNvCxnSpPr>
          <p:nvPr/>
        </p:nvCxnSpPr>
        <p:spPr>
          <a:xfrm flipH="1">
            <a:off x="9343568" y="4725144"/>
            <a:ext cx="71445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87C3B351-E168-48C2-A3C0-E02B18C27C43}"/>
              </a:ext>
            </a:extLst>
          </p:cNvPr>
          <p:cNvSpPr txBox="1"/>
          <p:nvPr/>
        </p:nvSpPr>
        <p:spPr>
          <a:xfrm>
            <a:off x="4104897" y="4590038"/>
            <a:ext cx="1204880" cy="615553"/>
          </a:xfrm>
          <a:prstGeom prst="rect">
            <a:avLst/>
          </a:prstGeom>
          <a:noFill/>
        </p:spPr>
        <p:txBody>
          <a:bodyPr wrap="square" rtlCol="0">
            <a:spAutoFit/>
          </a:bodyPr>
          <a:lstStyle/>
          <a:p>
            <a:r>
              <a:rPr lang="zh-CN" altLang="en-US" sz="1400" b="1" dirty="0"/>
              <a:t>销售管控</a:t>
            </a:r>
            <a:endParaRPr lang="en-US" altLang="zh-CN" sz="1400" b="1" dirty="0"/>
          </a:p>
          <a:p>
            <a:r>
              <a:rPr lang="zh-CN" altLang="en-US" sz="1000" dirty="0"/>
              <a:t>召回</a:t>
            </a:r>
            <a:endParaRPr lang="en-US" altLang="zh-CN" sz="1000" dirty="0"/>
          </a:p>
          <a:p>
            <a:r>
              <a:rPr lang="zh-CN" altLang="en-US" sz="1000" dirty="0"/>
              <a:t>下架</a:t>
            </a:r>
            <a:endParaRPr lang="en-US" altLang="zh-CN" sz="1000" dirty="0"/>
          </a:p>
        </p:txBody>
      </p:sp>
      <p:cxnSp>
        <p:nvCxnSpPr>
          <p:cNvPr id="29" name="直接箭头连接符 28">
            <a:extLst>
              <a:ext uri="{FF2B5EF4-FFF2-40B4-BE49-F238E27FC236}">
                <a16:creationId xmlns:a16="http://schemas.microsoft.com/office/drawing/2014/main" id="{960AEFDE-CD74-4698-8D3E-7EA665F3CE3D}"/>
              </a:ext>
            </a:extLst>
          </p:cNvPr>
          <p:cNvCxnSpPr>
            <a:cxnSpLocks/>
          </p:cNvCxnSpPr>
          <p:nvPr/>
        </p:nvCxnSpPr>
        <p:spPr>
          <a:xfrm flipH="1">
            <a:off x="3469295" y="4725144"/>
            <a:ext cx="57606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9E1762CD-4751-4EB2-B266-393F8F3635F9}"/>
              </a:ext>
            </a:extLst>
          </p:cNvPr>
          <p:cNvSpPr txBox="1"/>
          <p:nvPr/>
        </p:nvSpPr>
        <p:spPr>
          <a:xfrm>
            <a:off x="2404883" y="4563803"/>
            <a:ext cx="1224133" cy="615553"/>
          </a:xfrm>
          <a:prstGeom prst="rect">
            <a:avLst/>
          </a:prstGeom>
          <a:noFill/>
        </p:spPr>
        <p:txBody>
          <a:bodyPr wrap="square" rtlCol="0">
            <a:spAutoFit/>
          </a:bodyPr>
          <a:lstStyle/>
          <a:p>
            <a:r>
              <a:rPr lang="zh-CN" altLang="en-US" sz="1400" b="1" dirty="0"/>
              <a:t>废弃管控</a:t>
            </a:r>
            <a:endParaRPr lang="en-US" altLang="zh-CN" sz="1400" b="1" dirty="0"/>
          </a:p>
          <a:p>
            <a:r>
              <a:rPr lang="zh-CN" altLang="en-US" sz="1000" dirty="0"/>
              <a:t>无害化处置</a:t>
            </a:r>
            <a:endParaRPr lang="en-US" altLang="zh-CN" sz="1000" dirty="0"/>
          </a:p>
          <a:p>
            <a:r>
              <a:rPr lang="zh-CN" altLang="en-US" sz="1000" dirty="0"/>
              <a:t>回收</a:t>
            </a:r>
          </a:p>
        </p:txBody>
      </p:sp>
      <p:cxnSp>
        <p:nvCxnSpPr>
          <p:cNvPr id="31" name="直接箭头连接符 30">
            <a:extLst>
              <a:ext uri="{FF2B5EF4-FFF2-40B4-BE49-F238E27FC236}">
                <a16:creationId xmlns:a16="http://schemas.microsoft.com/office/drawing/2014/main" id="{47D0E315-08B3-43BD-A6F7-98EF0DF223A4}"/>
              </a:ext>
            </a:extLst>
          </p:cNvPr>
          <p:cNvCxnSpPr>
            <a:cxnSpLocks/>
          </p:cNvCxnSpPr>
          <p:nvPr/>
        </p:nvCxnSpPr>
        <p:spPr>
          <a:xfrm flipH="1">
            <a:off x="5029919" y="4769472"/>
            <a:ext cx="59961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2EC0E2B2-68D3-4C00-89A4-E6F8B8517231}"/>
              </a:ext>
            </a:extLst>
          </p:cNvPr>
          <p:cNvSpPr txBox="1"/>
          <p:nvPr/>
        </p:nvSpPr>
        <p:spPr>
          <a:xfrm>
            <a:off x="7166707" y="4617943"/>
            <a:ext cx="1008112" cy="923330"/>
          </a:xfrm>
          <a:prstGeom prst="rect">
            <a:avLst/>
          </a:prstGeom>
          <a:noFill/>
        </p:spPr>
        <p:txBody>
          <a:bodyPr wrap="square" rtlCol="0">
            <a:spAutoFit/>
          </a:bodyPr>
          <a:lstStyle/>
          <a:p>
            <a:r>
              <a:rPr lang="zh-CN" altLang="en-US" sz="1400" b="1" dirty="0"/>
              <a:t>排放管控</a:t>
            </a:r>
            <a:endParaRPr lang="en-US" altLang="zh-CN" sz="1400" b="1" dirty="0"/>
          </a:p>
          <a:p>
            <a:r>
              <a:rPr lang="zh-CN" altLang="en-US" sz="1000" dirty="0"/>
              <a:t>废水</a:t>
            </a:r>
            <a:endParaRPr lang="en-US" altLang="zh-CN" sz="1000" dirty="0"/>
          </a:p>
          <a:p>
            <a:r>
              <a:rPr lang="zh-CN" altLang="en-US" sz="1000" dirty="0"/>
              <a:t>废气</a:t>
            </a:r>
            <a:endParaRPr lang="en-US" altLang="zh-CN" sz="1000" dirty="0"/>
          </a:p>
          <a:p>
            <a:r>
              <a:rPr lang="zh-CN" altLang="en-US" sz="1000" dirty="0"/>
              <a:t>废渣</a:t>
            </a:r>
            <a:endParaRPr lang="en-US" altLang="zh-CN" sz="1000" dirty="0"/>
          </a:p>
          <a:p>
            <a:r>
              <a:rPr lang="zh-CN" altLang="en-US" sz="1000" dirty="0"/>
              <a:t>废料</a:t>
            </a:r>
          </a:p>
        </p:txBody>
      </p:sp>
      <p:cxnSp>
        <p:nvCxnSpPr>
          <p:cNvPr id="33" name="直接箭头连接符 32">
            <a:extLst>
              <a:ext uri="{FF2B5EF4-FFF2-40B4-BE49-F238E27FC236}">
                <a16:creationId xmlns:a16="http://schemas.microsoft.com/office/drawing/2014/main" id="{3D1FC31C-89F1-4910-93B6-6F5F1D7C1069}"/>
              </a:ext>
            </a:extLst>
          </p:cNvPr>
          <p:cNvCxnSpPr>
            <a:cxnSpLocks/>
          </p:cNvCxnSpPr>
          <p:nvPr/>
        </p:nvCxnSpPr>
        <p:spPr>
          <a:xfrm flipH="1">
            <a:off x="6538528" y="4769472"/>
            <a:ext cx="7471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FD4F77E3-376C-4393-B943-B90EBFF7D840}"/>
              </a:ext>
            </a:extLst>
          </p:cNvPr>
          <p:cNvSpPr txBox="1"/>
          <p:nvPr/>
        </p:nvSpPr>
        <p:spPr>
          <a:xfrm>
            <a:off x="5667712" y="4618606"/>
            <a:ext cx="1008112" cy="461665"/>
          </a:xfrm>
          <a:prstGeom prst="rect">
            <a:avLst/>
          </a:prstGeom>
          <a:noFill/>
        </p:spPr>
        <p:txBody>
          <a:bodyPr wrap="square" rtlCol="0">
            <a:spAutoFit/>
          </a:bodyPr>
          <a:lstStyle/>
          <a:p>
            <a:r>
              <a:rPr lang="zh-CN" altLang="en-US" sz="1400" b="1" dirty="0"/>
              <a:t>成品管控</a:t>
            </a:r>
            <a:endParaRPr lang="en-US" altLang="zh-CN" sz="1400" b="1" dirty="0"/>
          </a:p>
          <a:p>
            <a:r>
              <a:rPr lang="zh-CN" altLang="en-US" sz="1000" dirty="0"/>
              <a:t>成品检测</a:t>
            </a:r>
            <a:endParaRPr lang="en-US" altLang="zh-CN" sz="1000" dirty="0"/>
          </a:p>
        </p:txBody>
      </p:sp>
      <p:cxnSp>
        <p:nvCxnSpPr>
          <p:cNvPr id="40" name="直接连接符 39">
            <a:extLst>
              <a:ext uri="{FF2B5EF4-FFF2-40B4-BE49-F238E27FC236}">
                <a16:creationId xmlns:a16="http://schemas.microsoft.com/office/drawing/2014/main" id="{36DF3BF3-7758-4C4C-B74E-AAFD0980D99A}"/>
              </a:ext>
            </a:extLst>
          </p:cNvPr>
          <p:cNvCxnSpPr/>
          <p:nvPr/>
        </p:nvCxnSpPr>
        <p:spPr>
          <a:xfrm>
            <a:off x="1705099" y="5589240"/>
            <a:ext cx="907300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2B8B0892-38D1-4A1F-AA0D-E1A71E6431D5}"/>
              </a:ext>
            </a:extLst>
          </p:cNvPr>
          <p:cNvCxnSpPr/>
          <p:nvPr/>
        </p:nvCxnSpPr>
        <p:spPr>
          <a:xfrm flipV="1">
            <a:off x="1705099" y="3007404"/>
            <a:ext cx="0" cy="2581836"/>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39D1CA3E-A6DB-4C0E-8DE9-D49258AB2D64}"/>
              </a:ext>
            </a:extLst>
          </p:cNvPr>
          <p:cNvCxnSpPr/>
          <p:nvPr/>
        </p:nvCxnSpPr>
        <p:spPr>
          <a:xfrm flipV="1">
            <a:off x="10778107" y="3007404"/>
            <a:ext cx="0" cy="2581836"/>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3F8C9DDE-6F78-4E81-B2CB-87AC5B42D403}"/>
              </a:ext>
            </a:extLst>
          </p:cNvPr>
          <p:cNvSpPr txBox="1"/>
          <p:nvPr/>
        </p:nvSpPr>
        <p:spPr>
          <a:xfrm>
            <a:off x="4507287" y="5625324"/>
            <a:ext cx="5958006" cy="369332"/>
          </a:xfrm>
          <a:prstGeom prst="rect">
            <a:avLst/>
          </a:prstGeom>
          <a:noFill/>
        </p:spPr>
        <p:txBody>
          <a:bodyPr wrap="square" rtlCol="0">
            <a:spAutoFit/>
          </a:bodyPr>
          <a:lstStyle/>
          <a:p>
            <a:r>
              <a:rPr lang="zh-CN" altLang="en-US" dirty="0"/>
              <a:t>纺织品生命周期（</a:t>
            </a:r>
            <a:r>
              <a:rPr lang="en-US" altLang="zh-CN" dirty="0"/>
              <a:t>Life cycle</a:t>
            </a:r>
            <a:r>
              <a:rPr lang="zh-CN" altLang="en-US" dirty="0"/>
              <a:t>）</a:t>
            </a:r>
          </a:p>
        </p:txBody>
      </p:sp>
      <p:pic>
        <p:nvPicPr>
          <p:cNvPr id="47" name="图片 46">
            <a:extLst>
              <a:ext uri="{FF2B5EF4-FFF2-40B4-BE49-F238E27FC236}">
                <a16:creationId xmlns:a16="http://schemas.microsoft.com/office/drawing/2014/main" id="{61C51B41-E539-470B-9C70-97BE6305C143}"/>
              </a:ext>
            </a:extLst>
          </p:cNvPr>
          <p:cNvPicPr>
            <a:picLocks noChangeAspect="1"/>
          </p:cNvPicPr>
          <p:nvPr/>
        </p:nvPicPr>
        <p:blipFill>
          <a:blip r:embed="rId4"/>
          <a:stretch>
            <a:fillRect/>
          </a:stretch>
        </p:blipFill>
        <p:spPr>
          <a:xfrm>
            <a:off x="7208394" y="3765785"/>
            <a:ext cx="802722" cy="834898"/>
          </a:xfrm>
          <a:prstGeom prst="rect">
            <a:avLst/>
          </a:prstGeom>
        </p:spPr>
      </p:pic>
      <p:pic>
        <p:nvPicPr>
          <p:cNvPr id="50" name="图片 49">
            <a:extLst>
              <a:ext uri="{FF2B5EF4-FFF2-40B4-BE49-F238E27FC236}">
                <a16:creationId xmlns:a16="http://schemas.microsoft.com/office/drawing/2014/main" id="{5DEE7939-1754-428D-ADAD-C51722B87B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5294" y="1395806"/>
            <a:ext cx="845716" cy="736167"/>
          </a:xfrm>
          <a:prstGeom prst="rect">
            <a:avLst/>
          </a:prstGeom>
        </p:spPr>
      </p:pic>
      <p:pic>
        <p:nvPicPr>
          <p:cNvPr id="52" name="图片 51">
            <a:extLst>
              <a:ext uri="{FF2B5EF4-FFF2-40B4-BE49-F238E27FC236}">
                <a16:creationId xmlns:a16="http://schemas.microsoft.com/office/drawing/2014/main" id="{37C0827F-3548-48D4-B094-6D0118C374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3864" y="1399134"/>
            <a:ext cx="842195" cy="640620"/>
          </a:xfrm>
          <a:prstGeom prst="rect">
            <a:avLst/>
          </a:prstGeom>
        </p:spPr>
      </p:pic>
      <p:pic>
        <p:nvPicPr>
          <p:cNvPr id="57" name="图片 56">
            <a:extLst>
              <a:ext uri="{FF2B5EF4-FFF2-40B4-BE49-F238E27FC236}">
                <a16:creationId xmlns:a16="http://schemas.microsoft.com/office/drawing/2014/main" id="{E3748AA9-D88C-4F52-B7C2-BAC9E7E4B0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6425" y="1431155"/>
            <a:ext cx="1112014" cy="736166"/>
          </a:xfrm>
          <a:prstGeom prst="rect">
            <a:avLst/>
          </a:prstGeom>
        </p:spPr>
      </p:pic>
      <p:pic>
        <p:nvPicPr>
          <p:cNvPr id="59" name="图片 58">
            <a:extLst>
              <a:ext uri="{FF2B5EF4-FFF2-40B4-BE49-F238E27FC236}">
                <a16:creationId xmlns:a16="http://schemas.microsoft.com/office/drawing/2014/main" id="{0A831AB5-1599-4932-99FE-90C60C25B3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2885" y="3803700"/>
            <a:ext cx="693295" cy="741665"/>
          </a:xfrm>
          <a:prstGeom prst="rect">
            <a:avLst/>
          </a:prstGeom>
        </p:spPr>
      </p:pic>
      <p:pic>
        <p:nvPicPr>
          <p:cNvPr id="64" name="图片 63">
            <a:extLst>
              <a:ext uri="{FF2B5EF4-FFF2-40B4-BE49-F238E27FC236}">
                <a16:creationId xmlns:a16="http://schemas.microsoft.com/office/drawing/2014/main" id="{4BAC6C99-4550-4D1D-B189-DB5C837AC6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5126" y="3790968"/>
            <a:ext cx="983159" cy="702256"/>
          </a:xfrm>
          <a:prstGeom prst="rect">
            <a:avLst/>
          </a:prstGeom>
        </p:spPr>
      </p:pic>
      <p:pic>
        <p:nvPicPr>
          <p:cNvPr id="65" name="图片 64">
            <a:extLst>
              <a:ext uri="{FF2B5EF4-FFF2-40B4-BE49-F238E27FC236}">
                <a16:creationId xmlns:a16="http://schemas.microsoft.com/office/drawing/2014/main" id="{D59323DA-B53C-4980-9798-F8451384E12F}"/>
              </a:ext>
            </a:extLst>
          </p:cNvPr>
          <p:cNvPicPr>
            <a:picLocks noChangeAspect="1"/>
          </p:cNvPicPr>
          <p:nvPr/>
        </p:nvPicPr>
        <p:blipFill>
          <a:blip r:embed="rId10"/>
          <a:stretch>
            <a:fillRect/>
          </a:stretch>
        </p:blipFill>
        <p:spPr>
          <a:xfrm>
            <a:off x="2230272" y="3765785"/>
            <a:ext cx="1147055" cy="764703"/>
          </a:xfrm>
          <a:prstGeom prst="rect">
            <a:avLst/>
          </a:prstGeom>
        </p:spPr>
      </p:pic>
      <p:pic>
        <p:nvPicPr>
          <p:cNvPr id="66" name="图片 65">
            <a:extLst>
              <a:ext uri="{FF2B5EF4-FFF2-40B4-BE49-F238E27FC236}">
                <a16:creationId xmlns:a16="http://schemas.microsoft.com/office/drawing/2014/main" id="{33E68108-0114-4C33-BF25-FB0D1B26AB17}"/>
              </a:ext>
            </a:extLst>
          </p:cNvPr>
          <p:cNvPicPr>
            <a:picLocks noChangeAspect="1"/>
          </p:cNvPicPr>
          <p:nvPr/>
        </p:nvPicPr>
        <p:blipFill>
          <a:blip r:embed="rId11"/>
          <a:stretch>
            <a:fillRect/>
          </a:stretch>
        </p:blipFill>
        <p:spPr>
          <a:xfrm>
            <a:off x="7825779" y="1340768"/>
            <a:ext cx="828347" cy="819327"/>
          </a:xfrm>
          <a:prstGeom prst="rect">
            <a:avLst/>
          </a:prstGeom>
        </p:spPr>
      </p:pic>
      <p:pic>
        <p:nvPicPr>
          <p:cNvPr id="67" name="图片 66">
            <a:extLst>
              <a:ext uri="{FF2B5EF4-FFF2-40B4-BE49-F238E27FC236}">
                <a16:creationId xmlns:a16="http://schemas.microsoft.com/office/drawing/2014/main" id="{8039C29F-BD0E-4200-BEA2-94E4CACB30FA}"/>
              </a:ext>
            </a:extLst>
          </p:cNvPr>
          <p:cNvPicPr>
            <a:picLocks noChangeAspect="1"/>
          </p:cNvPicPr>
          <p:nvPr/>
        </p:nvPicPr>
        <p:blipFill>
          <a:blip r:embed="rId12"/>
          <a:stretch>
            <a:fillRect/>
          </a:stretch>
        </p:blipFill>
        <p:spPr>
          <a:xfrm>
            <a:off x="5638998" y="3765785"/>
            <a:ext cx="893369" cy="824294"/>
          </a:xfrm>
          <a:prstGeom prst="rect">
            <a:avLst/>
          </a:prstGeom>
        </p:spPr>
      </p:pic>
      <p:cxnSp>
        <p:nvCxnSpPr>
          <p:cNvPr id="69" name="直接连接符 68">
            <a:extLst>
              <a:ext uri="{FF2B5EF4-FFF2-40B4-BE49-F238E27FC236}">
                <a16:creationId xmlns:a16="http://schemas.microsoft.com/office/drawing/2014/main" id="{A4E7B192-F221-4134-B2EE-50E656201A4C}"/>
              </a:ext>
            </a:extLst>
          </p:cNvPr>
          <p:cNvCxnSpPr/>
          <p:nvPr/>
        </p:nvCxnSpPr>
        <p:spPr>
          <a:xfrm>
            <a:off x="0" y="1150469"/>
            <a:ext cx="1221826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B991BA2F-7B51-4C2A-996A-3E12310E554F}"/>
              </a:ext>
            </a:extLst>
          </p:cNvPr>
          <p:cNvPicPr>
            <a:picLocks noChangeAspect="1"/>
          </p:cNvPicPr>
          <p:nvPr/>
        </p:nvPicPr>
        <p:blipFill>
          <a:blip r:embed="rId13"/>
          <a:stretch>
            <a:fillRect/>
          </a:stretch>
        </p:blipFill>
        <p:spPr>
          <a:xfrm>
            <a:off x="2520618" y="1453029"/>
            <a:ext cx="940769" cy="799365"/>
          </a:xfrm>
          <a:prstGeom prst="rect">
            <a:avLst/>
          </a:prstGeom>
        </p:spPr>
      </p:pic>
      <p:sp>
        <p:nvSpPr>
          <p:cNvPr id="16" name="文本框 15">
            <a:extLst>
              <a:ext uri="{FF2B5EF4-FFF2-40B4-BE49-F238E27FC236}">
                <a16:creationId xmlns:a16="http://schemas.microsoft.com/office/drawing/2014/main" id="{47F35DEC-FB11-43EC-8A4B-D9EC035307AD}"/>
              </a:ext>
            </a:extLst>
          </p:cNvPr>
          <p:cNvSpPr txBox="1"/>
          <p:nvPr/>
        </p:nvSpPr>
        <p:spPr>
          <a:xfrm>
            <a:off x="2364601" y="2284759"/>
            <a:ext cx="1252804" cy="1200329"/>
          </a:xfrm>
          <a:prstGeom prst="rect">
            <a:avLst/>
          </a:prstGeom>
          <a:noFill/>
        </p:spPr>
        <p:txBody>
          <a:bodyPr wrap="square" rtlCol="0">
            <a:spAutoFit/>
          </a:bodyPr>
          <a:lstStyle/>
          <a:p>
            <a:r>
              <a:rPr lang="zh-CN" altLang="en-US" sz="1400" b="1" dirty="0"/>
              <a:t>供方管控</a:t>
            </a:r>
            <a:endParaRPr lang="en-US" altLang="zh-CN" sz="1400" b="1" dirty="0"/>
          </a:p>
          <a:p>
            <a:r>
              <a:rPr lang="zh-CN" altLang="en-US" sz="1100" dirty="0"/>
              <a:t>树脂、生皮、棉麻、涂料、颜料、色素、助剂、溶剂</a:t>
            </a:r>
            <a:endParaRPr lang="en-US" altLang="zh-CN" sz="1100" dirty="0"/>
          </a:p>
          <a:p>
            <a:endParaRPr lang="zh-CN" altLang="en-US" sz="1400" b="1" dirty="0"/>
          </a:p>
        </p:txBody>
      </p:sp>
      <p:cxnSp>
        <p:nvCxnSpPr>
          <p:cNvPr id="45" name="直接箭头连接符 44">
            <a:extLst>
              <a:ext uri="{FF2B5EF4-FFF2-40B4-BE49-F238E27FC236}">
                <a16:creationId xmlns:a16="http://schemas.microsoft.com/office/drawing/2014/main" id="{61188BAC-2C6C-4BFA-9F01-AD15B89E64EE}"/>
              </a:ext>
            </a:extLst>
          </p:cNvPr>
          <p:cNvCxnSpPr/>
          <p:nvPr/>
        </p:nvCxnSpPr>
        <p:spPr>
          <a:xfrm>
            <a:off x="3541303" y="2462858"/>
            <a:ext cx="43204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99898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7"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50"/>
                                        <p:tgtEl>
                                          <p:spTgt spid="16"/>
                                        </p:tgtEl>
                                      </p:cBhvr>
                                    </p:animEffect>
                                    <p:anim calcmode="lin" valueType="num">
                                      <p:cBhvr>
                                        <p:cTn id="14" dur="250" fill="hold"/>
                                        <p:tgtEl>
                                          <p:spTgt spid="16"/>
                                        </p:tgtEl>
                                        <p:attrNameLst>
                                          <p:attrName>ppt_x</p:attrName>
                                        </p:attrNameLst>
                                      </p:cBhvr>
                                      <p:tavLst>
                                        <p:tav tm="0">
                                          <p:val>
                                            <p:strVal val="#ppt_x"/>
                                          </p:val>
                                        </p:tav>
                                        <p:tav tm="100000">
                                          <p:val>
                                            <p:strVal val="#ppt_x"/>
                                          </p:val>
                                        </p:tav>
                                      </p:tavLst>
                                    </p:anim>
                                    <p:anim calcmode="lin" valueType="num">
                                      <p:cBhvr>
                                        <p:cTn id="15" dur="25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250"/>
                                        <p:tgtEl>
                                          <p:spTgt spid="45"/>
                                        </p:tgtEl>
                                      </p:cBhvr>
                                    </p:animEffect>
                                    <p:anim calcmode="lin" valueType="num">
                                      <p:cBhvr>
                                        <p:cTn id="20" dur="250" fill="hold"/>
                                        <p:tgtEl>
                                          <p:spTgt spid="45"/>
                                        </p:tgtEl>
                                        <p:attrNameLst>
                                          <p:attrName>ppt_x</p:attrName>
                                        </p:attrNameLst>
                                      </p:cBhvr>
                                      <p:tavLst>
                                        <p:tav tm="0">
                                          <p:val>
                                            <p:strVal val="#ppt_x"/>
                                          </p:val>
                                        </p:tav>
                                        <p:tav tm="100000">
                                          <p:val>
                                            <p:strVal val="#ppt_x"/>
                                          </p:val>
                                        </p:tav>
                                      </p:tavLst>
                                    </p:anim>
                                    <p:anim calcmode="lin" valueType="num">
                                      <p:cBhvr>
                                        <p:cTn id="21" dur="25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7"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250"/>
                                        <p:tgtEl>
                                          <p:spTgt spid="57"/>
                                        </p:tgtEl>
                                      </p:cBhvr>
                                    </p:animEffect>
                                    <p:anim calcmode="lin" valueType="num">
                                      <p:cBhvr>
                                        <p:cTn id="26" dur="250" fill="hold"/>
                                        <p:tgtEl>
                                          <p:spTgt spid="57"/>
                                        </p:tgtEl>
                                        <p:attrNameLst>
                                          <p:attrName>ppt_x</p:attrName>
                                        </p:attrNameLst>
                                      </p:cBhvr>
                                      <p:tavLst>
                                        <p:tav tm="0">
                                          <p:val>
                                            <p:strVal val="#ppt_x"/>
                                          </p:val>
                                        </p:tav>
                                        <p:tav tm="100000">
                                          <p:val>
                                            <p:strVal val="#ppt_x"/>
                                          </p:val>
                                        </p:tav>
                                      </p:tavLst>
                                    </p:anim>
                                    <p:anim calcmode="lin" valueType="num">
                                      <p:cBhvr>
                                        <p:cTn id="27" dur="250" fill="hold"/>
                                        <p:tgtEl>
                                          <p:spTgt spid="57"/>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anim calcmode="lin" valueType="num">
                                      <p:cBhvr>
                                        <p:cTn id="32" dur="250" fill="hold"/>
                                        <p:tgtEl>
                                          <p:spTgt spid="2"/>
                                        </p:tgtEl>
                                        <p:attrNameLst>
                                          <p:attrName>ppt_x</p:attrName>
                                        </p:attrNameLst>
                                      </p:cBhvr>
                                      <p:tavLst>
                                        <p:tav tm="0">
                                          <p:val>
                                            <p:strVal val="#ppt_x"/>
                                          </p:val>
                                        </p:tav>
                                        <p:tav tm="100000">
                                          <p:val>
                                            <p:strVal val="#ppt_x"/>
                                          </p:val>
                                        </p:tav>
                                      </p:tavLst>
                                    </p:anim>
                                    <p:anim calcmode="lin" valueType="num">
                                      <p:cBhvr>
                                        <p:cTn id="33" dur="25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7"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anim calcmode="lin" valueType="num">
                                      <p:cBhvr>
                                        <p:cTn id="38" dur="250" fill="hold"/>
                                        <p:tgtEl>
                                          <p:spTgt spid="5"/>
                                        </p:tgtEl>
                                        <p:attrNameLst>
                                          <p:attrName>ppt_x</p:attrName>
                                        </p:attrNameLst>
                                      </p:cBhvr>
                                      <p:tavLst>
                                        <p:tav tm="0">
                                          <p:val>
                                            <p:strVal val="#ppt_x"/>
                                          </p:val>
                                        </p:tav>
                                        <p:tav tm="100000">
                                          <p:val>
                                            <p:strVal val="#ppt_x"/>
                                          </p:val>
                                        </p:tav>
                                      </p:tavLst>
                                    </p:anim>
                                    <p:anim calcmode="lin" valueType="num">
                                      <p:cBhvr>
                                        <p:cTn id="39" dur="25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7"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250"/>
                                        <p:tgtEl>
                                          <p:spTgt spid="50"/>
                                        </p:tgtEl>
                                      </p:cBhvr>
                                    </p:animEffect>
                                    <p:anim calcmode="lin" valueType="num">
                                      <p:cBhvr>
                                        <p:cTn id="44" dur="250" fill="hold"/>
                                        <p:tgtEl>
                                          <p:spTgt spid="50"/>
                                        </p:tgtEl>
                                        <p:attrNameLst>
                                          <p:attrName>ppt_x</p:attrName>
                                        </p:attrNameLst>
                                      </p:cBhvr>
                                      <p:tavLst>
                                        <p:tav tm="0">
                                          <p:val>
                                            <p:strVal val="#ppt_x"/>
                                          </p:val>
                                        </p:tav>
                                        <p:tav tm="100000">
                                          <p:val>
                                            <p:strVal val="#ppt_x"/>
                                          </p:val>
                                        </p:tav>
                                      </p:tavLst>
                                    </p:anim>
                                    <p:anim calcmode="lin" valueType="num">
                                      <p:cBhvr>
                                        <p:cTn id="45" dur="250" fill="hold"/>
                                        <p:tgtEl>
                                          <p:spTgt spid="50"/>
                                        </p:tgtEl>
                                        <p:attrNameLst>
                                          <p:attrName>ppt_y</p:attrName>
                                        </p:attrNameLst>
                                      </p:cBhvr>
                                      <p:tavLst>
                                        <p:tav tm="0">
                                          <p:val>
                                            <p:strVal val="#ppt_y-.1"/>
                                          </p:val>
                                        </p:tav>
                                        <p:tav tm="100000">
                                          <p:val>
                                            <p:strVal val="#ppt_y"/>
                                          </p:val>
                                        </p:tav>
                                      </p:tavLst>
                                    </p:anim>
                                  </p:childTnLst>
                                </p:cTn>
                              </p:par>
                            </p:childTnLst>
                          </p:cTn>
                        </p:par>
                        <p:par>
                          <p:cTn id="46" fill="hold">
                            <p:stCondLst>
                              <p:cond delay="1750"/>
                            </p:stCondLst>
                            <p:childTnLst>
                              <p:par>
                                <p:cTn id="47" presetID="47"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250"/>
                                        <p:tgtEl>
                                          <p:spTgt spid="6"/>
                                        </p:tgtEl>
                                      </p:cBhvr>
                                    </p:animEffect>
                                    <p:anim calcmode="lin" valueType="num">
                                      <p:cBhvr>
                                        <p:cTn id="50" dur="250" fill="hold"/>
                                        <p:tgtEl>
                                          <p:spTgt spid="6"/>
                                        </p:tgtEl>
                                        <p:attrNameLst>
                                          <p:attrName>ppt_x</p:attrName>
                                        </p:attrNameLst>
                                      </p:cBhvr>
                                      <p:tavLst>
                                        <p:tav tm="0">
                                          <p:val>
                                            <p:strVal val="#ppt_x"/>
                                          </p:val>
                                        </p:tav>
                                        <p:tav tm="100000">
                                          <p:val>
                                            <p:strVal val="#ppt_x"/>
                                          </p:val>
                                        </p:tav>
                                      </p:tavLst>
                                    </p:anim>
                                    <p:anim calcmode="lin" valueType="num">
                                      <p:cBhvr>
                                        <p:cTn id="51" dur="250" fill="hold"/>
                                        <p:tgtEl>
                                          <p:spTgt spid="6"/>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47" presetClass="entr" presetSubtype="0"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50"/>
                                        <p:tgtEl>
                                          <p:spTgt spid="8"/>
                                        </p:tgtEl>
                                      </p:cBhvr>
                                    </p:animEffect>
                                    <p:anim calcmode="lin" valueType="num">
                                      <p:cBhvr>
                                        <p:cTn id="56" dur="250" fill="hold"/>
                                        <p:tgtEl>
                                          <p:spTgt spid="8"/>
                                        </p:tgtEl>
                                        <p:attrNameLst>
                                          <p:attrName>ppt_x</p:attrName>
                                        </p:attrNameLst>
                                      </p:cBhvr>
                                      <p:tavLst>
                                        <p:tav tm="0">
                                          <p:val>
                                            <p:strVal val="#ppt_x"/>
                                          </p:val>
                                        </p:tav>
                                        <p:tav tm="100000">
                                          <p:val>
                                            <p:strVal val="#ppt_x"/>
                                          </p:val>
                                        </p:tav>
                                      </p:tavLst>
                                    </p:anim>
                                    <p:anim calcmode="lin" valueType="num">
                                      <p:cBhvr>
                                        <p:cTn id="57" dur="250" fill="hold"/>
                                        <p:tgtEl>
                                          <p:spTgt spid="8"/>
                                        </p:tgtEl>
                                        <p:attrNameLst>
                                          <p:attrName>ppt_y</p:attrName>
                                        </p:attrNameLst>
                                      </p:cBhvr>
                                      <p:tavLst>
                                        <p:tav tm="0">
                                          <p:val>
                                            <p:strVal val="#ppt_y-.1"/>
                                          </p:val>
                                        </p:tav>
                                        <p:tav tm="100000">
                                          <p:val>
                                            <p:strVal val="#ppt_y"/>
                                          </p:val>
                                        </p:tav>
                                      </p:tavLst>
                                    </p:anim>
                                  </p:childTnLst>
                                </p:cTn>
                              </p:par>
                            </p:childTnLst>
                          </p:cTn>
                        </p:par>
                        <p:par>
                          <p:cTn id="58" fill="hold">
                            <p:stCondLst>
                              <p:cond delay="2250"/>
                            </p:stCondLst>
                            <p:childTnLst>
                              <p:par>
                                <p:cTn id="59" presetID="47" presetClass="entr" presetSubtype="0" fill="hold"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250"/>
                                        <p:tgtEl>
                                          <p:spTgt spid="66"/>
                                        </p:tgtEl>
                                      </p:cBhvr>
                                    </p:animEffect>
                                    <p:anim calcmode="lin" valueType="num">
                                      <p:cBhvr>
                                        <p:cTn id="62" dur="250" fill="hold"/>
                                        <p:tgtEl>
                                          <p:spTgt spid="66"/>
                                        </p:tgtEl>
                                        <p:attrNameLst>
                                          <p:attrName>ppt_x</p:attrName>
                                        </p:attrNameLst>
                                      </p:cBhvr>
                                      <p:tavLst>
                                        <p:tav tm="0">
                                          <p:val>
                                            <p:strVal val="#ppt_x"/>
                                          </p:val>
                                        </p:tav>
                                        <p:tav tm="100000">
                                          <p:val>
                                            <p:strVal val="#ppt_x"/>
                                          </p:val>
                                        </p:tav>
                                      </p:tavLst>
                                    </p:anim>
                                    <p:anim calcmode="lin" valueType="num">
                                      <p:cBhvr>
                                        <p:cTn id="63" dur="250" fill="hold"/>
                                        <p:tgtEl>
                                          <p:spTgt spid="66"/>
                                        </p:tgtEl>
                                        <p:attrNameLst>
                                          <p:attrName>ppt_y</p:attrName>
                                        </p:attrNameLst>
                                      </p:cBhvr>
                                      <p:tavLst>
                                        <p:tav tm="0">
                                          <p:val>
                                            <p:strVal val="#ppt_y-.1"/>
                                          </p:val>
                                        </p:tav>
                                        <p:tav tm="100000">
                                          <p:val>
                                            <p:strVal val="#ppt_y"/>
                                          </p:val>
                                        </p:tav>
                                      </p:tavLst>
                                    </p:anim>
                                  </p:childTnLst>
                                </p:cTn>
                              </p:par>
                            </p:childTnLst>
                          </p:cTn>
                        </p:par>
                        <p:par>
                          <p:cTn id="64" fill="hold">
                            <p:stCondLst>
                              <p:cond delay="2500"/>
                            </p:stCondLst>
                            <p:childTnLst>
                              <p:par>
                                <p:cTn id="65" presetID="47" presetClass="entr" presetSubtype="0"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250"/>
                                        <p:tgtEl>
                                          <p:spTgt spid="9"/>
                                        </p:tgtEl>
                                      </p:cBhvr>
                                    </p:animEffect>
                                    <p:anim calcmode="lin" valueType="num">
                                      <p:cBhvr>
                                        <p:cTn id="68" dur="250" fill="hold"/>
                                        <p:tgtEl>
                                          <p:spTgt spid="9"/>
                                        </p:tgtEl>
                                        <p:attrNameLst>
                                          <p:attrName>ppt_x</p:attrName>
                                        </p:attrNameLst>
                                      </p:cBhvr>
                                      <p:tavLst>
                                        <p:tav tm="0">
                                          <p:val>
                                            <p:strVal val="#ppt_x"/>
                                          </p:val>
                                        </p:tav>
                                        <p:tav tm="100000">
                                          <p:val>
                                            <p:strVal val="#ppt_x"/>
                                          </p:val>
                                        </p:tav>
                                      </p:tavLst>
                                    </p:anim>
                                    <p:anim calcmode="lin" valueType="num">
                                      <p:cBhvr>
                                        <p:cTn id="69" dur="250" fill="hold"/>
                                        <p:tgtEl>
                                          <p:spTgt spid="9"/>
                                        </p:tgtEl>
                                        <p:attrNameLst>
                                          <p:attrName>ppt_y</p:attrName>
                                        </p:attrNameLst>
                                      </p:cBhvr>
                                      <p:tavLst>
                                        <p:tav tm="0">
                                          <p:val>
                                            <p:strVal val="#ppt_y-.1"/>
                                          </p:val>
                                        </p:tav>
                                        <p:tav tm="100000">
                                          <p:val>
                                            <p:strVal val="#ppt_y"/>
                                          </p:val>
                                        </p:tav>
                                      </p:tavLst>
                                    </p:anim>
                                  </p:childTnLst>
                                </p:cTn>
                              </p:par>
                            </p:childTnLst>
                          </p:cTn>
                        </p:par>
                        <p:par>
                          <p:cTn id="70" fill="hold">
                            <p:stCondLst>
                              <p:cond delay="2750"/>
                            </p:stCondLst>
                            <p:childTnLst>
                              <p:par>
                                <p:cTn id="71" presetID="47" presetClass="entr" presetSubtype="0"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250"/>
                                        <p:tgtEl>
                                          <p:spTgt spid="13"/>
                                        </p:tgtEl>
                                      </p:cBhvr>
                                    </p:animEffect>
                                    <p:anim calcmode="lin" valueType="num">
                                      <p:cBhvr>
                                        <p:cTn id="74" dur="250" fill="hold"/>
                                        <p:tgtEl>
                                          <p:spTgt spid="13"/>
                                        </p:tgtEl>
                                        <p:attrNameLst>
                                          <p:attrName>ppt_x</p:attrName>
                                        </p:attrNameLst>
                                      </p:cBhvr>
                                      <p:tavLst>
                                        <p:tav tm="0">
                                          <p:val>
                                            <p:strVal val="#ppt_x"/>
                                          </p:val>
                                        </p:tav>
                                        <p:tav tm="100000">
                                          <p:val>
                                            <p:strVal val="#ppt_x"/>
                                          </p:val>
                                        </p:tav>
                                      </p:tavLst>
                                    </p:anim>
                                    <p:anim calcmode="lin" valueType="num">
                                      <p:cBhvr>
                                        <p:cTn id="75" dur="250" fill="hold"/>
                                        <p:tgtEl>
                                          <p:spTgt spid="13"/>
                                        </p:tgtEl>
                                        <p:attrNameLst>
                                          <p:attrName>ppt_y</p:attrName>
                                        </p:attrNameLst>
                                      </p:cBhvr>
                                      <p:tavLst>
                                        <p:tav tm="0">
                                          <p:val>
                                            <p:strVal val="#ppt_y-.1"/>
                                          </p:val>
                                        </p:tav>
                                        <p:tav tm="100000">
                                          <p:val>
                                            <p:strVal val="#ppt_y"/>
                                          </p:val>
                                        </p:tav>
                                      </p:tavLst>
                                    </p:anim>
                                  </p:childTnLst>
                                </p:cTn>
                              </p:par>
                            </p:childTnLst>
                          </p:cTn>
                        </p:par>
                        <p:par>
                          <p:cTn id="76" fill="hold">
                            <p:stCondLst>
                              <p:cond delay="3000"/>
                            </p:stCondLst>
                            <p:childTnLst>
                              <p:par>
                                <p:cTn id="77" presetID="47" presetClass="entr" presetSubtype="0" fill="hold" nodeType="after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250"/>
                                        <p:tgtEl>
                                          <p:spTgt spid="52"/>
                                        </p:tgtEl>
                                      </p:cBhvr>
                                    </p:animEffect>
                                    <p:anim calcmode="lin" valueType="num">
                                      <p:cBhvr>
                                        <p:cTn id="80" dur="250" fill="hold"/>
                                        <p:tgtEl>
                                          <p:spTgt spid="52"/>
                                        </p:tgtEl>
                                        <p:attrNameLst>
                                          <p:attrName>ppt_x</p:attrName>
                                        </p:attrNameLst>
                                      </p:cBhvr>
                                      <p:tavLst>
                                        <p:tav tm="0">
                                          <p:val>
                                            <p:strVal val="#ppt_x"/>
                                          </p:val>
                                        </p:tav>
                                        <p:tav tm="100000">
                                          <p:val>
                                            <p:strVal val="#ppt_x"/>
                                          </p:val>
                                        </p:tav>
                                      </p:tavLst>
                                    </p:anim>
                                    <p:anim calcmode="lin" valueType="num">
                                      <p:cBhvr>
                                        <p:cTn id="81" dur="250" fill="hold"/>
                                        <p:tgtEl>
                                          <p:spTgt spid="52"/>
                                        </p:tgtEl>
                                        <p:attrNameLst>
                                          <p:attrName>ppt_y</p:attrName>
                                        </p:attrNameLst>
                                      </p:cBhvr>
                                      <p:tavLst>
                                        <p:tav tm="0">
                                          <p:val>
                                            <p:strVal val="#ppt_y-.1"/>
                                          </p:val>
                                        </p:tav>
                                        <p:tav tm="100000">
                                          <p:val>
                                            <p:strVal val="#ppt_y"/>
                                          </p:val>
                                        </p:tav>
                                      </p:tavLst>
                                    </p:anim>
                                  </p:childTnLst>
                                </p:cTn>
                              </p:par>
                            </p:childTnLst>
                          </p:cTn>
                        </p:par>
                        <p:par>
                          <p:cTn id="82" fill="hold">
                            <p:stCondLst>
                              <p:cond delay="3250"/>
                            </p:stCondLst>
                            <p:childTnLst>
                              <p:par>
                                <p:cTn id="83" presetID="47"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250"/>
                                        <p:tgtEl>
                                          <p:spTgt spid="14"/>
                                        </p:tgtEl>
                                      </p:cBhvr>
                                    </p:animEffect>
                                    <p:anim calcmode="lin" valueType="num">
                                      <p:cBhvr>
                                        <p:cTn id="86" dur="250" fill="hold"/>
                                        <p:tgtEl>
                                          <p:spTgt spid="14"/>
                                        </p:tgtEl>
                                        <p:attrNameLst>
                                          <p:attrName>ppt_x</p:attrName>
                                        </p:attrNameLst>
                                      </p:cBhvr>
                                      <p:tavLst>
                                        <p:tav tm="0">
                                          <p:val>
                                            <p:strVal val="#ppt_x"/>
                                          </p:val>
                                        </p:tav>
                                        <p:tav tm="100000">
                                          <p:val>
                                            <p:strVal val="#ppt_x"/>
                                          </p:val>
                                        </p:tav>
                                      </p:tavLst>
                                    </p:anim>
                                    <p:anim calcmode="lin" valueType="num">
                                      <p:cBhvr>
                                        <p:cTn id="87" dur="250" fill="hold"/>
                                        <p:tgtEl>
                                          <p:spTgt spid="14"/>
                                        </p:tgtEl>
                                        <p:attrNameLst>
                                          <p:attrName>ppt_y</p:attrName>
                                        </p:attrNameLst>
                                      </p:cBhvr>
                                      <p:tavLst>
                                        <p:tav tm="0">
                                          <p:val>
                                            <p:strVal val="#ppt_y-.1"/>
                                          </p:val>
                                        </p:tav>
                                        <p:tav tm="100000">
                                          <p:val>
                                            <p:strVal val="#ppt_y"/>
                                          </p:val>
                                        </p:tav>
                                      </p:tavLst>
                                    </p:anim>
                                  </p:childTnLst>
                                </p:cTn>
                              </p:par>
                            </p:childTnLst>
                          </p:cTn>
                        </p:par>
                        <p:par>
                          <p:cTn id="88" fill="hold">
                            <p:stCondLst>
                              <p:cond delay="3500"/>
                            </p:stCondLst>
                            <p:childTnLst>
                              <p:par>
                                <p:cTn id="89" presetID="47" presetClass="entr" presetSubtype="0" fill="hold"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250"/>
                                        <p:tgtEl>
                                          <p:spTgt spid="19"/>
                                        </p:tgtEl>
                                      </p:cBhvr>
                                    </p:animEffect>
                                    <p:anim calcmode="lin" valueType="num">
                                      <p:cBhvr>
                                        <p:cTn id="92" dur="250" fill="hold"/>
                                        <p:tgtEl>
                                          <p:spTgt spid="19"/>
                                        </p:tgtEl>
                                        <p:attrNameLst>
                                          <p:attrName>ppt_x</p:attrName>
                                        </p:attrNameLst>
                                      </p:cBhvr>
                                      <p:tavLst>
                                        <p:tav tm="0">
                                          <p:val>
                                            <p:strVal val="#ppt_x"/>
                                          </p:val>
                                        </p:tav>
                                        <p:tav tm="100000">
                                          <p:val>
                                            <p:strVal val="#ppt_x"/>
                                          </p:val>
                                        </p:tav>
                                      </p:tavLst>
                                    </p:anim>
                                    <p:anim calcmode="lin" valueType="num">
                                      <p:cBhvr>
                                        <p:cTn id="93" dur="250" fill="hold"/>
                                        <p:tgtEl>
                                          <p:spTgt spid="19"/>
                                        </p:tgtEl>
                                        <p:attrNameLst>
                                          <p:attrName>ppt_y</p:attrName>
                                        </p:attrNameLst>
                                      </p:cBhvr>
                                      <p:tavLst>
                                        <p:tav tm="0">
                                          <p:val>
                                            <p:strVal val="#ppt_y-.1"/>
                                          </p:val>
                                        </p:tav>
                                        <p:tav tm="100000">
                                          <p:val>
                                            <p:strVal val="#ppt_y"/>
                                          </p:val>
                                        </p:tav>
                                      </p:tavLst>
                                    </p:anim>
                                  </p:childTnLst>
                                </p:cTn>
                              </p:par>
                            </p:childTnLst>
                          </p:cTn>
                        </p:par>
                        <p:par>
                          <p:cTn id="94" fill="hold">
                            <p:stCondLst>
                              <p:cond delay="3750"/>
                            </p:stCondLst>
                            <p:childTnLst>
                              <p:par>
                                <p:cTn id="95" presetID="4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250"/>
                                        <p:tgtEl>
                                          <p:spTgt spid="25"/>
                                        </p:tgtEl>
                                      </p:cBhvr>
                                    </p:animEffect>
                                    <p:anim calcmode="lin" valueType="num">
                                      <p:cBhvr>
                                        <p:cTn id="98" dur="250" fill="hold"/>
                                        <p:tgtEl>
                                          <p:spTgt spid="25"/>
                                        </p:tgtEl>
                                        <p:attrNameLst>
                                          <p:attrName>ppt_x</p:attrName>
                                        </p:attrNameLst>
                                      </p:cBhvr>
                                      <p:tavLst>
                                        <p:tav tm="0">
                                          <p:val>
                                            <p:strVal val="#ppt_x"/>
                                          </p:val>
                                        </p:tav>
                                        <p:tav tm="100000">
                                          <p:val>
                                            <p:strVal val="#ppt_x"/>
                                          </p:val>
                                        </p:tav>
                                      </p:tavLst>
                                    </p:anim>
                                    <p:anim calcmode="lin" valueType="num">
                                      <p:cBhvr>
                                        <p:cTn id="99" dur="250" fill="hold"/>
                                        <p:tgtEl>
                                          <p:spTgt spid="25"/>
                                        </p:tgtEl>
                                        <p:attrNameLst>
                                          <p:attrName>ppt_y</p:attrName>
                                        </p:attrNameLst>
                                      </p:cBhvr>
                                      <p:tavLst>
                                        <p:tav tm="0">
                                          <p:val>
                                            <p:strVal val="#ppt_y-.1"/>
                                          </p:val>
                                        </p:tav>
                                        <p:tav tm="100000">
                                          <p:val>
                                            <p:strVal val="#ppt_y"/>
                                          </p:val>
                                        </p:tav>
                                      </p:tavLst>
                                    </p:anim>
                                  </p:childTnLst>
                                </p:cTn>
                              </p:par>
                            </p:childTnLst>
                          </p:cTn>
                        </p:par>
                        <p:par>
                          <p:cTn id="100" fill="hold">
                            <p:stCondLst>
                              <p:cond delay="4000"/>
                            </p:stCondLst>
                            <p:childTnLst>
                              <p:par>
                                <p:cTn id="101" presetID="42" presetClass="entr" presetSubtype="0" fill="hold" nodeType="afterEffect">
                                  <p:stCondLst>
                                    <p:cond delay="0"/>
                                  </p:stCondLst>
                                  <p:childTnLst>
                                    <p:set>
                                      <p:cBhvr>
                                        <p:cTn id="102" dur="1" fill="hold">
                                          <p:stCondLst>
                                            <p:cond delay="0"/>
                                          </p:stCondLst>
                                        </p:cTn>
                                        <p:tgtEl>
                                          <p:spTgt spid="59"/>
                                        </p:tgtEl>
                                        <p:attrNameLst>
                                          <p:attrName>style.visibility</p:attrName>
                                        </p:attrNameLst>
                                      </p:cBhvr>
                                      <p:to>
                                        <p:strVal val="visible"/>
                                      </p:to>
                                    </p:set>
                                    <p:animEffect transition="in" filter="fade">
                                      <p:cBhvr>
                                        <p:cTn id="103" dur="250"/>
                                        <p:tgtEl>
                                          <p:spTgt spid="59"/>
                                        </p:tgtEl>
                                      </p:cBhvr>
                                    </p:animEffect>
                                    <p:anim calcmode="lin" valueType="num">
                                      <p:cBhvr>
                                        <p:cTn id="104" dur="250" fill="hold"/>
                                        <p:tgtEl>
                                          <p:spTgt spid="59"/>
                                        </p:tgtEl>
                                        <p:attrNameLst>
                                          <p:attrName>ppt_x</p:attrName>
                                        </p:attrNameLst>
                                      </p:cBhvr>
                                      <p:tavLst>
                                        <p:tav tm="0">
                                          <p:val>
                                            <p:strVal val="#ppt_x"/>
                                          </p:val>
                                        </p:tav>
                                        <p:tav tm="100000">
                                          <p:val>
                                            <p:strVal val="#ppt_x"/>
                                          </p:val>
                                        </p:tav>
                                      </p:tavLst>
                                    </p:anim>
                                    <p:anim calcmode="lin" valueType="num">
                                      <p:cBhvr>
                                        <p:cTn id="105" dur="250" fill="hold"/>
                                        <p:tgtEl>
                                          <p:spTgt spid="59"/>
                                        </p:tgtEl>
                                        <p:attrNameLst>
                                          <p:attrName>ppt_y</p:attrName>
                                        </p:attrNameLst>
                                      </p:cBhvr>
                                      <p:tavLst>
                                        <p:tav tm="0">
                                          <p:val>
                                            <p:strVal val="#ppt_y+.1"/>
                                          </p:val>
                                        </p:tav>
                                        <p:tav tm="100000">
                                          <p:val>
                                            <p:strVal val="#ppt_y"/>
                                          </p:val>
                                        </p:tav>
                                      </p:tavLst>
                                    </p:anim>
                                  </p:childTnLst>
                                </p:cTn>
                              </p:par>
                            </p:childTnLst>
                          </p:cTn>
                        </p:par>
                        <p:par>
                          <p:cTn id="106" fill="hold">
                            <p:stCondLst>
                              <p:cond delay="4250"/>
                            </p:stCondLst>
                            <p:childTnLst>
                              <p:par>
                                <p:cTn id="107" presetID="42" presetClass="entr" presetSubtype="0" fill="hold" grpId="1" nodeType="after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fade">
                                      <p:cBhvr>
                                        <p:cTn id="109" dur="250"/>
                                        <p:tgtEl>
                                          <p:spTgt spid="10"/>
                                        </p:tgtEl>
                                      </p:cBhvr>
                                    </p:animEffect>
                                    <p:anim calcmode="lin" valueType="num">
                                      <p:cBhvr>
                                        <p:cTn id="110" dur="250" fill="hold"/>
                                        <p:tgtEl>
                                          <p:spTgt spid="10"/>
                                        </p:tgtEl>
                                        <p:attrNameLst>
                                          <p:attrName>ppt_x</p:attrName>
                                        </p:attrNameLst>
                                      </p:cBhvr>
                                      <p:tavLst>
                                        <p:tav tm="0">
                                          <p:val>
                                            <p:strVal val="#ppt_x"/>
                                          </p:val>
                                        </p:tav>
                                        <p:tav tm="100000">
                                          <p:val>
                                            <p:strVal val="#ppt_x"/>
                                          </p:val>
                                        </p:tav>
                                      </p:tavLst>
                                    </p:anim>
                                    <p:anim calcmode="lin" valueType="num">
                                      <p:cBhvr>
                                        <p:cTn id="111" dur="250" fill="hold"/>
                                        <p:tgtEl>
                                          <p:spTgt spid="10"/>
                                        </p:tgtEl>
                                        <p:attrNameLst>
                                          <p:attrName>ppt_y</p:attrName>
                                        </p:attrNameLst>
                                      </p:cBhvr>
                                      <p:tavLst>
                                        <p:tav tm="0">
                                          <p:val>
                                            <p:strVal val="#ppt_y+.1"/>
                                          </p:val>
                                        </p:tav>
                                        <p:tav tm="100000">
                                          <p:val>
                                            <p:strVal val="#ppt_y"/>
                                          </p:val>
                                        </p:tav>
                                      </p:tavLst>
                                    </p:anim>
                                  </p:childTnLst>
                                </p:cTn>
                              </p:par>
                            </p:childTnLst>
                          </p:cTn>
                        </p:par>
                        <p:par>
                          <p:cTn id="112" fill="hold">
                            <p:stCondLst>
                              <p:cond delay="4500"/>
                            </p:stCondLst>
                            <p:childTnLst>
                              <p:par>
                                <p:cTn id="113" presetID="42" presetClass="entr" presetSubtype="0" fill="hold" nodeType="after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250"/>
                                        <p:tgtEl>
                                          <p:spTgt spid="15"/>
                                        </p:tgtEl>
                                      </p:cBhvr>
                                    </p:animEffect>
                                    <p:anim calcmode="lin" valueType="num">
                                      <p:cBhvr>
                                        <p:cTn id="116" dur="250" fill="hold"/>
                                        <p:tgtEl>
                                          <p:spTgt spid="15"/>
                                        </p:tgtEl>
                                        <p:attrNameLst>
                                          <p:attrName>ppt_x</p:attrName>
                                        </p:attrNameLst>
                                      </p:cBhvr>
                                      <p:tavLst>
                                        <p:tav tm="0">
                                          <p:val>
                                            <p:strVal val="#ppt_x"/>
                                          </p:val>
                                        </p:tav>
                                        <p:tav tm="100000">
                                          <p:val>
                                            <p:strVal val="#ppt_x"/>
                                          </p:val>
                                        </p:tav>
                                      </p:tavLst>
                                    </p:anim>
                                    <p:anim calcmode="lin" valueType="num">
                                      <p:cBhvr>
                                        <p:cTn id="117" dur="250" fill="hold"/>
                                        <p:tgtEl>
                                          <p:spTgt spid="15"/>
                                        </p:tgtEl>
                                        <p:attrNameLst>
                                          <p:attrName>ppt_y</p:attrName>
                                        </p:attrNameLst>
                                      </p:cBhvr>
                                      <p:tavLst>
                                        <p:tav tm="0">
                                          <p:val>
                                            <p:strVal val="#ppt_y+.1"/>
                                          </p:val>
                                        </p:tav>
                                        <p:tav tm="100000">
                                          <p:val>
                                            <p:strVal val="#ppt_y"/>
                                          </p:val>
                                        </p:tav>
                                      </p:tavLst>
                                    </p:anim>
                                  </p:childTnLst>
                                </p:cTn>
                              </p:par>
                            </p:childTnLst>
                          </p:cTn>
                        </p:par>
                        <p:par>
                          <p:cTn id="118" fill="hold">
                            <p:stCondLst>
                              <p:cond delay="4750"/>
                            </p:stCondLst>
                            <p:childTnLst>
                              <p:par>
                                <p:cTn id="119" presetID="42" presetClass="entr" presetSubtype="0" fill="hold" nodeType="after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fade">
                                      <p:cBhvr>
                                        <p:cTn id="121" dur="250"/>
                                        <p:tgtEl>
                                          <p:spTgt spid="47"/>
                                        </p:tgtEl>
                                      </p:cBhvr>
                                    </p:animEffect>
                                    <p:anim calcmode="lin" valueType="num">
                                      <p:cBhvr>
                                        <p:cTn id="122" dur="250" fill="hold"/>
                                        <p:tgtEl>
                                          <p:spTgt spid="47"/>
                                        </p:tgtEl>
                                        <p:attrNameLst>
                                          <p:attrName>ppt_x</p:attrName>
                                        </p:attrNameLst>
                                      </p:cBhvr>
                                      <p:tavLst>
                                        <p:tav tm="0">
                                          <p:val>
                                            <p:strVal val="#ppt_x"/>
                                          </p:val>
                                        </p:tav>
                                        <p:tav tm="100000">
                                          <p:val>
                                            <p:strVal val="#ppt_x"/>
                                          </p:val>
                                        </p:tav>
                                      </p:tavLst>
                                    </p:anim>
                                    <p:anim calcmode="lin" valueType="num">
                                      <p:cBhvr>
                                        <p:cTn id="123" dur="250" fill="hold"/>
                                        <p:tgtEl>
                                          <p:spTgt spid="47"/>
                                        </p:tgtEl>
                                        <p:attrNameLst>
                                          <p:attrName>ppt_y</p:attrName>
                                        </p:attrNameLst>
                                      </p:cBhvr>
                                      <p:tavLst>
                                        <p:tav tm="0">
                                          <p:val>
                                            <p:strVal val="#ppt_y+.1"/>
                                          </p:val>
                                        </p:tav>
                                        <p:tav tm="100000">
                                          <p:val>
                                            <p:strVal val="#ppt_y"/>
                                          </p:val>
                                        </p:tav>
                                      </p:tavLst>
                                    </p:anim>
                                  </p:childTnLst>
                                </p:cTn>
                              </p:par>
                            </p:childTnLst>
                          </p:cTn>
                        </p:par>
                        <p:par>
                          <p:cTn id="124" fill="hold">
                            <p:stCondLst>
                              <p:cond delay="5000"/>
                            </p:stCondLst>
                            <p:childTnLst>
                              <p:par>
                                <p:cTn id="125" presetID="42" presetClass="entr" presetSubtype="0" fill="hold" grpId="0" nodeType="after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fade">
                                      <p:cBhvr>
                                        <p:cTn id="127" dur="250"/>
                                        <p:tgtEl>
                                          <p:spTgt spid="32"/>
                                        </p:tgtEl>
                                      </p:cBhvr>
                                    </p:animEffect>
                                    <p:anim calcmode="lin" valueType="num">
                                      <p:cBhvr>
                                        <p:cTn id="128" dur="250" fill="hold"/>
                                        <p:tgtEl>
                                          <p:spTgt spid="32"/>
                                        </p:tgtEl>
                                        <p:attrNameLst>
                                          <p:attrName>ppt_x</p:attrName>
                                        </p:attrNameLst>
                                      </p:cBhvr>
                                      <p:tavLst>
                                        <p:tav tm="0">
                                          <p:val>
                                            <p:strVal val="#ppt_x"/>
                                          </p:val>
                                        </p:tav>
                                        <p:tav tm="100000">
                                          <p:val>
                                            <p:strVal val="#ppt_x"/>
                                          </p:val>
                                        </p:tav>
                                      </p:tavLst>
                                    </p:anim>
                                    <p:anim calcmode="lin" valueType="num">
                                      <p:cBhvr>
                                        <p:cTn id="129" dur="250" fill="hold"/>
                                        <p:tgtEl>
                                          <p:spTgt spid="32"/>
                                        </p:tgtEl>
                                        <p:attrNameLst>
                                          <p:attrName>ppt_y</p:attrName>
                                        </p:attrNameLst>
                                      </p:cBhvr>
                                      <p:tavLst>
                                        <p:tav tm="0">
                                          <p:val>
                                            <p:strVal val="#ppt_y+.1"/>
                                          </p:val>
                                        </p:tav>
                                        <p:tav tm="100000">
                                          <p:val>
                                            <p:strVal val="#ppt_y"/>
                                          </p:val>
                                        </p:tav>
                                      </p:tavLst>
                                    </p:anim>
                                  </p:childTnLst>
                                </p:cTn>
                              </p:par>
                            </p:childTnLst>
                          </p:cTn>
                        </p:par>
                        <p:par>
                          <p:cTn id="130" fill="hold">
                            <p:stCondLst>
                              <p:cond delay="5250"/>
                            </p:stCondLst>
                            <p:childTnLst>
                              <p:par>
                                <p:cTn id="131" presetID="42" presetClass="entr" presetSubtype="0" fill="hold" nodeType="after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fade">
                                      <p:cBhvr>
                                        <p:cTn id="133" dur="250"/>
                                        <p:tgtEl>
                                          <p:spTgt spid="33"/>
                                        </p:tgtEl>
                                      </p:cBhvr>
                                    </p:animEffect>
                                    <p:anim calcmode="lin" valueType="num">
                                      <p:cBhvr>
                                        <p:cTn id="134" dur="250" fill="hold"/>
                                        <p:tgtEl>
                                          <p:spTgt spid="33"/>
                                        </p:tgtEl>
                                        <p:attrNameLst>
                                          <p:attrName>ppt_x</p:attrName>
                                        </p:attrNameLst>
                                      </p:cBhvr>
                                      <p:tavLst>
                                        <p:tav tm="0">
                                          <p:val>
                                            <p:strVal val="#ppt_x"/>
                                          </p:val>
                                        </p:tav>
                                        <p:tav tm="100000">
                                          <p:val>
                                            <p:strVal val="#ppt_x"/>
                                          </p:val>
                                        </p:tav>
                                      </p:tavLst>
                                    </p:anim>
                                    <p:anim calcmode="lin" valueType="num">
                                      <p:cBhvr>
                                        <p:cTn id="135" dur="250" fill="hold"/>
                                        <p:tgtEl>
                                          <p:spTgt spid="33"/>
                                        </p:tgtEl>
                                        <p:attrNameLst>
                                          <p:attrName>ppt_y</p:attrName>
                                        </p:attrNameLst>
                                      </p:cBhvr>
                                      <p:tavLst>
                                        <p:tav tm="0">
                                          <p:val>
                                            <p:strVal val="#ppt_y+.1"/>
                                          </p:val>
                                        </p:tav>
                                        <p:tav tm="100000">
                                          <p:val>
                                            <p:strVal val="#ppt_y"/>
                                          </p:val>
                                        </p:tav>
                                      </p:tavLst>
                                    </p:anim>
                                  </p:childTnLst>
                                </p:cTn>
                              </p:par>
                            </p:childTnLst>
                          </p:cTn>
                        </p:par>
                        <p:par>
                          <p:cTn id="136" fill="hold">
                            <p:stCondLst>
                              <p:cond delay="5500"/>
                            </p:stCondLst>
                            <p:childTnLst>
                              <p:par>
                                <p:cTn id="137" presetID="42" presetClass="entr" presetSubtype="0" fill="hold" nodeType="afterEffect">
                                  <p:stCondLst>
                                    <p:cond delay="0"/>
                                  </p:stCondLst>
                                  <p:childTnLst>
                                    <p:set>
                                      <p:cBhvr>
                                        <p:cTn id="138" dur="1" fill="hold">
                                          <p:stCondLst>
                                            <p:cond delay="0"/>
                                          </p:stCondLst>
                                        </p:cTn>
                                        <p:tgtEl>
                                          <p:spTgt spid="67"/>
                                        </p:tgtEl>
                                        <p:attrNameLst>
                                          <p:attrName>style.visibility</p:attrName>
                                        </p:attrNameLst>
                                      </p:cBhvr>
                                      <p:to>
                                        <p:strVal val="visible"/>
                                      </p:to>
                                    </p:set>
                                    <p:animEffect transition="in" filter="fade">
                                      <p:cBhvr>
                                        <p:cTn id="139" dur="250"/>
                                        <p:tgtEl>
                                          <p:spTgt spid="67"/>
                                        </p:tgtEl>
                                      </p:cBhvr>
                                    </p:animEffect>
                                    <p:anim calcmode="lin" valueType="num">
                                      <p:cBhvr>
                                        <p:cTn id="140" dur="250" fill="hold"/>
                                        <p:tgtEl>
                                          <p:spTgt spid="67"/>
                                        </p:tgtEl>
                                        <p:attrNameLst>
                                          <p:attrName>ppt_x</p:attrName>
                                        </p:attrNameLst>
                                      </p:cBhvr>
                                      <p:tavLst>
                                        <p:tav tm="0">
                                          <p:val>
                                            <p:strVal val="#ppt_x"/>
                                          </p:val>
                                        </p:tav>
                                        <p:tav tm="100000">
                                          <p:val>
                                            <p:strVal val="#ppt_x"/>
                                          </p:val>
                                        </p:tav>
                                      </p:tavLst>
                                    </p:anim>
                                    <p:anim calcmode="lin" valueType="num">
                                      <p:cBhvr>
                                        <p:cTn id="141" dur="250" fill="hold"/>
                                        <p:tgtEl>
                                          <p:spTgt spid="67"/>
                                        </p:tgtEl>
                                        <p:attrNameLst>
                                          <p:attrName>ppt_y</p:attrName>
                                        </p:attrNameLst>
                                      </p:cBhvr>
                                      <p:tavLst>
                                        <p:tav tm="0">
                                          <p:val>
                                            <p:strVal val="#ppt_y+.1"/>
                                          </p:val>
                                        </p:tav>
                                        <p:tav tm="100000">
                                          <p:val>
                                            <p:strVal val="#ppt_y"/>
                                          </p:val>
                                        </p:tav>
                                      </p:tavLst>
                                    </p:anim>
                                  </p:childTnLst>
                                </p:cTn>
                              </p:par>
                            </p:childTnLst>
                          </p:cTn>
                        </p:par>
                        <p:par>
                          <p:cTn id="142" fill="hold">
                            <p:stCondLst>
                              <p:cond delay="5750"/>
                            </p:stCondLst>
                            <p:childTnLst>
                              <p:par>
                                <p:cTn id="143" presetID="42" presetClass="entr" presetSubtype="0" fill="hold" grpId="0" nodeType="after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fade">
                                      <p:cBhvr>
                                        <p:cTn id="145" dur="250"/>
                                        <p:tgtEl>
                                          <p:spTgt spid="34"/>
                                        </p:tgtEl>
                                      </p:cBhvr>
                                    </p:animEffect>
                                    <p:anim calcmode="lin" valueType="num">
                                      <p:cBhvr>
                                        <p:cTn id="146" dur="250" fill="hold"/>
                                        <p:tgtEl>
                                          <p:spTgt spid="34"/>
                                        </p:tgtEl>
                                        <p:attrNameLst>
                                          <p:attrName>ppt_x</p:attrName>
                                        </p:attrNameLst>
                                      </p:cBhvr>
                                      <p:tavLst>
                                        <p:tav tm="0">
                                          <p:val>
                                            <p:strVal val="#ppt_x"/>
                                          </p:val>
                                        </p:tav>
                                        <p:tav tm="100000">
                                          <p:val>
                                            <p:strVal val="#ppt_x"/>
                                          </p:val>
                                        </p:tav>
                                      </p:tavLst>
                                    </p:anim>
                                    <p:anim calcmode="lin" valueType="num">
                                      <p:cBhvr>
                                        <p:cTn id="147" dur="250" fill="hold"/>
                                        <p:tgtEl>
                                          <p:spTgt spid="34"/>
                                        </p:tgtEl>
                                        <p:attrNameLst>
                                          <p:attrName>ppt_y</p:attrName>
                                        </p:attrNameLst>
                                      </p:cBhvr>
                                      <p:tavLst>
                                        <p:tav tm="0">
                                          <p:val>
                                            <p:strVal val="#ppt_y+.1"/>
                                          </p:val>
                                        </p:tav>
                                        <p:tav tm="100000">
                                          <p:val>
                                            <p:strVal val="#ppt_y"/>
                                          </p:val>
                                        </p:tav>
                                      </p:tavLst>
                                    </p:anim>
                                  </p:childTnLst>
                                </p:cTn>
                              </p:par>
                            </p:childTnLst>
                          </p:cTn>
                        </p:par>
                        <p:par>
                          <p:cTn id="148" fill="hold">
                            <p:stCondLst>
                              <p:cond delay="6000"/>
                            </p:stCondLst>
                            <p:childTnLst>
                              <p:par>
                                <p:cTn id="149" presetID="42" presetClass="entr" presetSubtype="0" fill="hold" nodeType="afterEffect">
                                  <p:stCondLst>
                                    <p:cond delay="0"/>
                                  </p:stCondLst>
                                  <p:childTnLst>
                                    <p:set>
                                      <p:cBhvr>
                                        <p:cTn id="150" dur="1" fill="hold">
                                          <p:stCondLst>
                                            <p:cond delay="0"/>
                                          </p:stCondLst>
                                        </p:cTn>
                                        <p:tgtEl>
                                          <p:spTgt spid="31"/>
                                        </p:tgtEl>
                                        <p:attrNameLst>
                                          <p:attrName>style.visibility</p:attrName>
                                        </p:attrNameLst>
                                      </p:cBhvr>
                                      <p:to>
                                        <p:strVal val="visible"/>
                                      </p:to>
                                    </p:set>
                                    <p:animEffect transition="in" filter="fade">
                                      <p:cBhvr>
                                        <p:cTn id="151" dur="250"/>
                                        <p:tgtEl>
                                          <p:spTgt spid="31"/>
                                        </p:tgtEl>
                                      </p:cBhvr>
                                    </p:animEffect>
                                    <p:anim calcmode="lin" valueType="num">
                                      <p:cBhvr>
                                        <p:cTn id="152" dur="250" fill="hold"/>
                                        <p:tgtEl>
                                          <p:spTgt spid="31"/>
                                        </p:tgtEl>
                                        <p:attrNameLst>
                                          <p:attrName>ppt_x</p:attrName>
                                        </p:attrNameLst>
                                      </p:cBhvr>
                                      <p:tavLst>
                                        <p:tav tm="0">
                                          <p:val>
                                            <p:strVal val="#ppt_x"/>
                                          </p:val>
                                        </p:tav>
                                        <p:tav tm="100000">
                                          <p:val>
                                            <p:strVal val="#ppt_x"/>
                                          </p:val>
                                        </p:tav>
                                      </p:tavLst>
                                    </p:anim>
                                    <p:anim calcmode="lin" valueType="num">
                                      <p:cBhvr>
                                        <p:cTn id="153" dur="250" fill="hold"/>
                                        <p:tgtEl>
                                          <p:spTgt spid="31"/>
                                        </p:tgtEl>
                                        <p:attrNameLst>
                                          <p:attrName>ppt_y</p:attrName>
                                        </p:attrNameLst>
                                      </p:cBhvr>
                                      <p:tavLst>
                                        <p:tav tm="0">
                                          <p:val>
                                            <p:strVal val="#ppt_y+.1"/>
                                          </p:val>
                                        </p:tav>
                                        <p:tav tm="100000">
                                          <p:val>
                                            <p:strVal val="#ppt_y"/>
                                          </p:val>
                                        </p:tav>
                                      </p:tavLst>
                                    </p:anim>
                                  </p:childTnLst>
                                </p:cTn>
                              </p:par>
                            </p:childTnLst>
                          </p:cTn>
                        </p:par>
                        <p:par>
                          <p:cTn id="154" fill="hold">
                            <p:stCondLst>
                              <p:cond delay="6250"/>
                            </p:stCondLst>
                            <p:childTnLst>
                              <p:par>
                                <p:cTn id="155" presetID="42" presetClass="entr" presetSubtype="0" fill="hold" grpId="0" nodeType="afterEffect">
                                  <p:stCondLst>
                                    <p:cond delay="0"/>
                                  </p:stCondLst>
                                  <p:childTnLst>
                                    <p:set>
                                      <p:cBhvr>
                                        <p:cTn id="156" dur="1" fill="hold">
                                          <p:stCondLst>
                                            <p:cond delay="0"/>
                                          </p:stCondLst>
                                        </p:cTn>
                                        <p:tgtEl>
                                          <p:spTgt spid="28"/>
                                        </p:tgtEl>
                                        <p:attrNameLst>
                                          <p:attrName>style.visibility</p:attrName>
                                        </p:attrNameLst>
                                      </p:cBhvr>
                                      <p:to>
                                        <p:strVal val="visible"/>
                                      </p:to>
                                    </p:set>
                                    <p:animEffect transition="in" filter="fade">
                                      <p:cBhvr>
                                        <p:cTn id="157" dur="250"/>
                                        <p:tgtEl>
                                          <p:spTgt spid="28"/>
                                        </p:tgtEl>
                                      </p:cBhvr>
                                    </p:animEffect>
                                    <p:anim calcmode="lin" valueType="num">
                                      <p:cBhvr>
                                        <p:cTn id="158" dur="250" fill="hold"/>
                                        <p:tgtEl>
                                          <p:spTgt spid="28"/>
                                        </p:tgtEl>
                                        <p:attrNameLst>
                                          <p:attrName>ppt_x</p:attrName>
                                        </p:attrNameLst>
                                      </p:cBhvr>
                                      <p:tavLst>
                                        <p:tav tm="0">
                                          <p:val>
                                            <p:strVal val="#ppt_x"/>
                                          </p:val>
                                        </p:tav>
                                        <p:tav tm="100000">
                                          <p:val>
                                            <p:strVal val="#ppt_x"/>
                                          </p:val>
                                        </p:tav>
                                      </p:tavLst>
                                    </p:anim>
                                    <p:anim calcmode="lin" valueType="num">
                                      <p:cBhvr>
                                        <p:cTn id="159" dur="250" fill="hold"/>
                                        <p:tgtEl>
                                          <p:spTgt spid="28"/>
                                        </p:tgtEl>
                                        <p:attrNameLst>
                                          <p:attrName>ppt_y</p:attrName>
                                        </p:attrNameLst>
                                      </p:cBhvr>
                                      <p:tavLst>
                                        <p:tav tm="0">
                                          <p:val>
                                            <p:strVal val="#ppt_y+.1"/>
                                          </p:val>
                                        </p:tav>
                                        <p:tav tm="100000">
                                          <p:val>
                                            <p:strVal val="#ppt_y"/>
                                          </p:val>
                                        </p:tav>
                                      </p:tavLst>
                                    </p:anim>
                                  </p:childTnLst>
                                </p:cTn>
                              </p:par>
                            </p:childTnLst>
                          </p:cTn>
                        </p:par>
                        <p:par>
                          <p:cTn id="160" fill="hold">
                            <p:stCondLst>
                              <p:cond delay="6500"/>
                            </p:stCondLst>
                            <p:childTnLst>
                              <p:par>
                                <p:cTn id="161" presetID="42" presetClass="entr" presetSubtype="0" fill="hold" nodeType="afterEffect">
                                  <p:stCondLst>
                                    <p:cond delay="0"/>
                                  </p:stCondLst>
                                  <p:childTnLst>
                                    <p:set>
                                      <p:cBhvr>
                                        <p:cTn id="162" dur="1" fill="hold">
                                          <p:stCondLst>
                                            <p:cond delay="0"/>
                                          </p:stCondLst>
                                        </p:cTn>
                                        <p:tgtEl>
                                          <p:spTgt spid="64"/>
                                        </p:tgtEl>
                                        <p:attrNameLst>
                                          <p:attrName>style.visibility</p:attrName>
                                        </p:attrNameLst>
                                      </p:cBhvr>
                                      <p:to>
                                        <p:strVal val="visible"/>
                                      </p:to>
                                    </p:set>
                                    <p:animEffect transition="in" filter="fade">
                                      <p:cBhvr>
                                        <p:cTn id="163" dur="250"/>
                                        <p:tgtEl>
                                          <p:spTgt spid="64"/>
                                        </p:tgtEl>
                                      </p:cBhvr>
                                    </p:animEffect>
                                    <p:anim calcmode="lin" valueType="num">
                                      <p:cBhvr>
                                        <p:cTn id="164" dur="250" fill="hold"/>
                                        <p:tgtEl>
                                          <p:spTgt spid="64"/>
                                        </p:tgtEl>
                                        <p:attrNameLst>
                                          <p:attrName>ppt_x</p:attrName>
                                        </p:attrNameLst>
                                      </p:cBhvr>
                                      <p:tavLst>
                                        <p:tav tm="0">
                                          <p:val>
                                            <p:strVal val="#ppt_x"/>
                                          </p:val>
                                        </p:tav>
                                        <p:tav tm="100000">
                                          <p:val>
                                            <p:strVal val="#ppt_x"/>
                                          </p:val>
                                        </p:tav>
                                      </p:tavLst>
                                    </p:anim>
                                    <p:anim calcmode="lin" valueType="num">
                                      <p:cBhvr>
                                        <p:cTn id="165" dur="250" fill="hold"/>
                                        <p:tgtEl>
                                          <p:spTgt spid="64"/>
                                        </p:tgtEl>
                                        <p:attrNameLst>
                                          <p:attrName>ppt_y</p:attrName>
                                        </p:attrNameLst>
                                      </p:cBhvr>
                                      <p:tavLst>
                                        <p:tav tm="0">
                                          <p:val>
                                            <p:strVal val="#ppt_y+.1"/>
                                          </p:val>
                                        </p:tav>
                                        <p:tav tm="100000">
                                          <p:val>
                                            <p:strVal val="#ppt_y"/>
                                          </p:val>
                                        </p:tav>
                                      </p:tavLst>
                                    </p:anim>
                                  </p:childTnLst>
                                </p:cTn>
                              </p:par>
                            </p:childTnLst>
                          </p:cTn>
                        </p:par>
                        <p:par>
                          <p:cTn id="166" fill="hold">
                            <p:stCondLst>
                              <p:cond delay="6750"/>
                            </p:stCondLst>
                            <p:childTnLst>
                              <p:par>
                                <p:cTn id="167" presetID="42" presetClass="entr" presetSubtype="0" fill="hold" nodeType="afterEffect">
                                  <p:stCondLst>
                                    <p:cond delay="0"/>
                                  </p:stCondLst>
                                  <p:childTnLst>
                                    <p:set>
                                      <p:cBhvr>
                                        <p:cTn id="168" dur="1" fill="hold">
                                          <p:stCondLst>
                                            <p:cond delay="0"/>
                                          </p:stCondLst>
                                        </p:cTn>
                                        <p:tgtEl>
                                          <p:spTgt spid="29"/>
                                        </p:tgtEl>
                                        <p:attrNameLst>
                                          <p:attrName>style.visibility</p:attrName>
                                        </p:attrNameLst>
                                      </p:cBhvr>
                                      <p:to>
                                        <p:strVal val="visible"/>
                                      </p:to>
                                    </p:set>
                                    <p:animEffect transition="in" filter="fade">
                                      <p:cBhvr>
                                        <p:cTn id="169" dur="250"/>
                                        <p:tgtEl>
                                          <p:spTgt spid="29"/>
                                        </p:tgtEl>
                                      </p:cBhvr>
                                    </p:animEffect>
                                    <p:anim calcmode="lin" valueType="num">
                                      <p:cBhvr>
                                        <p:cTn id="170" dur="250" fill="hold"/>
                                        <p:tgtEl>
                                          <p:spTgt spid="29"/>
                                        </p:tgtEl>
                                        <p:attrNameLst>
                                          <p:attrName>ppt_x</p:attrName>
                                        </p:attrNameLst>
                                      </p:cBhvr>
                                      <p:tavLst>
                                        <p:tav tm="0">
                                          <p:val>
                                            <p:strVal val="#ppt_x"/>
                                          </p:val>
                                        </p:tav>
                                        <p:tav tm="100000">
                                          <p:val>
                                            <p:strVal val="#ppt_x"/>
                                          </p:val>
                                        </p:tav>
                                      </p:tavLst>
                                    </p:anim>
                                    <p:anim calcmode="lin" valueType="num">
                                      <p:cBhvr>
                                        <p:cTn id="171" dur="250" fill="hold"/>
                                        <p:tgtEl>
                                          <p:spTgt spid="29"/>
                                        </p:tgtEl>
                                        <p:attrNameLst>
                                          <p:attrName>ppt_y</p:attrName>
                                        </p:attrNameLst>
                                      </p:cBhvr>
                                      <p:tavLst>
                                        <p:tav tm="0">
                                          <p:val>
                                            <p:strVal val="#ppt_y+.1"/>
                                          </p:val>
                                        </p:tav>
                                        <p:tav tm="100000">
                                          <p:val>
                                            <p:strVal val="#ppt_y"/>
                                          </p:val>
                                        </p:tav>
                                      </p:tavLst>
                                    </p:anim>
                                  </p:childTnLst>
                                </p:cTn>
                              </p:par>
                            </p:childTnLst>
                          </p:cTn>
                        </p:par>
                        <p:par>
                          <p:cTn id="172" fill="hold">
                            <p:stCondLst>
                              <p:cond delay="7000"/>
                            </p:stCondLst>
                            <p:childTnLst>
                              <p:par>
                                <p:cTn id="173" presetID="42" presetClass="entr" presetSubtype="0" fill="hold" grpId="0" nodeType="afterEffect">
                                  <p:stCondLst>
                                    <p:cond delay="0"/>
                                  </p:stCondLst>
                                  <p:childTnLst>
                                    <p:set>
                                      <p:cBhvr>
                                        <p:cTn id="174" dur="1" fill="hold">
                                          <p:stCondLst>
                                            <p:cond delay="0"/>
                                          </p:stCondLst>
                                        </p:cTn>
                                        <p:tgtEl>
                                          <p:spTgt spid="24"/>
                                        </p:tgtEl>
                                        <p:attrNameLst>
                                          <p:attrName>style.visibility</p:attrName>
                                        </p:attrNameLst>
                                      </p:cBhvr>
                                      <p:to>
                                        <p:strVal val="visible"/>
                                      </p:to>
                                    </p:set>
                                    <p:animEffect transition="in" filter="fade">
                                      <p:cBhvr>
                                        <p:cTn id="175" dur="250"/>
                                        <p:tgtEl>
                                          <p:spTgt spid="24"/>
                                        </p:tgtEl>
                                      </p:cBhvr>
                                    </p:animEffect>
                                    <p:anim calcmode="lin" valueType="num">
                                      <p:cBhvr>
                                        <p:cTn id="176" dur="250" fill="hold"/>
                                        <p:tgtEl>
                                          <p:spTgt spid="24"/>
                                        </p:tgtEl>
                                        <p:attrNameLst>
                                          <p:attrName>ppt_x</p:attrName>
                                        </p:attrNameLst>
                                      </p:cBhvr>
                                      <p:tavLst>
                                        <p:tav tm="0">
                                          <p:val>
                                            <p:strVal val="#ppt_x"/>
                                          </p:val>
                                        </p:tav>
                                        <p:tav tm="100000">
                                          <p:val>
                                            <p:strVal val="#ppt_x"/>
                                          </p:val>
                                        </p:tav>
                                      </p:tavLst>
                                    </p:anim>
                                    <p:anim calcmode="lin" valueType="num">
                                      <p:cBhvr>
                                        <p:cTn id="177" dur="250" fill="hold"/>
                                        <p:tgtEl>
                                          <p:spTgt spid="24"/>
                                        </p:tgtEl>
                                        <p:attrNameLst>
                                          <p:attrName>ppt_y</p:attrName>
                                        </p:attrNameLst>
                                      </p:cBhvr>
                                      <p:tavLst>
                                        <p:tav tm="0">
                                          <p:val>
                                            <p:strVal val="#ppt_y+.1"/>
                                          </p:val>
                                        </p:tav>
                                        <p:tav tm="100000">
                                          <p:val>
                                            <p:strVal val="#ppt_y"/>
                                          </p:val>
                                        </p:tav>
                                      </p:tavLst>
                                    </p:anim>
                                  </p:childTnLst>
                                </p:cTn>
                              </p:par>
                            </p:childTnLst>
                          </p:cTn>
                        </p:par>
                        <p:par>
                          <p:cTn id="178" fill="hold">
                            <p:stCondLst>
                              <p:cond delay="7250"/>
                            </p:stCondLst>
                            <p:childTnLst>
                              <p:par>
                                <p:cTn id="179" presetID="42" presetClass="entr" presetSubtype="0" fill="hold" nodeType="afterEffect">
                                  <p:stCondLst>
                                    <p:cond delay="0"/>
                                  </p:stCondLst>
                                  <p:childTnLst>
                                    <p:set>
                                      <p:cBhvr>
                                        <p:cTn id="180" dur="1" fill="hold">
                                          <p:stCondLst>
                                            <p:cond delay="0"/>
                                          </p:stCondLst>
                                        </p:cTn>
                                        <p:tgtEl>
                                          <p:spTgt spid="65"/>
                                        </p:tgtEl>
                                        <p:attrNameLst>
                                          <p:attrName>style.visibility</p:attrName>
                                        </p:attrNameLst>
                                      </p:cBhvr>
                                      <p:to>
                                        <p:strVal val="visible"/>
                                      </p:to>
                                    </p:set>
                                    <p:animEffect transition="in" filter="fade">
                                      <p:cBhvr>
                                        <p:cTn id="181" dur="250"/>
                                        <p:tgtEl>
                                          <p:spTgt spid="65"/>
                                        </p:tgtEl>
                                      </p:cBhvr>
                                    </p:animEffect>
                                    <p:anim calcmode="lin" valueType="num">
                                      <p:cBhvr>
                                        <p:cTn id="182" dur="250" fill="hold"/>
                                        <p:tgtEl>
                                          <p:spTgt spid="65"/>
                                        </p:tgtEl>
                                        <p:attrNameLst>
                                          <p:attrName>ppt_x</p:attrName>
                                        </p:attrNameLst>
                                      </p:cBhvr>
                                      <p:tavLst>
                                        <p:tav tm="0">
                                          <p:val>
                                            <p:strVal val="#ppt_x"/>
                                          </p:val>
                                        </p:tav>
                                        <p:tav tm="100000">
                                          <p:val>
                                            <p:strVal val="#ppt_x"/>
                                          </p:val>
                                        </p:tav>
                                      </p:tavLst>
                                    </p:anim>
                                    <p:anim calcmode="lin" valueType="num">
                                      <p:cBhvr>
                                        <p:cTn id="183" dur="25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14" presetClass="entr" presetSubtype="10" fill="hold" nodeType="clickEffect">
                                  <p:stCondLst>
                                    <p:cond delay="0"/>
                                  </p:stCondLst>
                                  <p:childTnLst>
                                    <p:set>
                                      <p:cBhvr>
                                        <p:cTn id="187" dur="1" fill="hold">
                                          <p:stCondLst>
                                            <p:cond delay="0"/>
                                          </p:stCondLst>
                                        </p:cTn>
                                        <p:tgtEl>
                                          <p:spTgt spid="43"/>
                                        </p:tgtEl>
                                        <p:attrNameLst>
                                          <p:attrName>style.visibility</p:attrName>
                                        </p:attrNameLst>
                                      </p:cBhvr>
                                      <p:to>
                                        <p:strVal val="visible"/>
                                      </p:to>
                                    </p:set>
                                    <p:animEffect transition="in" filter="randombar(horizontal)">
                                      <p:cBhvr>
                                        <p:cTn id="188" dur="250"/>
                                        <p:tgtEl>
                                          <p:spTgt spid="43"/>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44"/>
                                        </p:tgtEl>
                                        <p:attrNameLst>
                                          <p:attrName>style.visibility</p:attrName>
                                        </p:attrNameLst>
                                      </p:cBhvr>
                                      <p:to>
                                        <p:strVal val="visible"/>
                                      </p:to>
                                    </p:set>
                                    <p:animEffect transition="in" filter="randombar(horizontal)">
                                      <p:cBhvr>
                                        <p:cTn id="191" dur="250"/>
                                        <p:tgtEl>
                                          <p:spTgt spid="44"/>
                                        </p:tgtEl>
                                      </p:cBhvr>
                                    </p:animEffect>
                                  </p:childTnLst>
                                </p:cTn>
                              </p:par>
                              <p:par>
                                <p:cTn id="192" presetID="14" presetClass="entr" presetSubtype="10" fill="hold" nodeType="withEffect">
                                  <p:stCondLst>
                                    <p:cond delay="0"/>
                                  </p:stCondLst>
                                  <p:childTnLst>
                                    <p:set>
                                      <p:cBhvr>
                                        <p:cTn id="193" dur="1" fill="hold">
                                          <p:stCondLst>
                                            <p:cond delay="0"/>
                                          </p:stCondLst>
                                        </p:cTn>
                                        <p:tgtEl>
                                          <p:spTgt spid="40"/>
                                        </p:tgtEl>
                                        <p:attrNameLst>
                                          <p:attrName>style.visibility</p:attrName>
                                        </p:attrNameLst>
                                      </p:cBhvr>
                                      <p:to>
                                        <p:strVal val="visible"/>
                                      </p:to>
                                    </p:set>
                                    <p:animEffect transition="in" filter="randombar(horizontal)">
                                      <p:cBhvr>
                                        <p:cTn id="194" dur="250"/>
                                        <p:tgtEl>
                                          <p:spTgt spid="40"/>
                                        </p:tgtEl>
                                      </p:cBhvr>
                                    </p:animEffect>
                                  </p:childTnLst>
                                </p:cTn>
                              </p:par>
                              <p:par>
                                <p:cTn id="195" presetID="14" presetClass="entr" presetSubtype="10" fill="hold" nodeType="withEffect">
                                  <p:stCondLst>
                                    <p:cond delay="0"/>
                                  </p:stCondLst>
                                  <p:childTnLst>
                                    <p:set>
                                      <p:cBhvr>
                                        <p:cTn id="196" dur="1" fill="hold">
                                          <p:stCondLst>
                                            <p:cond delay="0"/>
                                          </p:stCondLst>
                                        </p:cTn>
                                        <p:tgtEl>
                                          <p:spTgt spid="42"/>
                                        </p:tgtEl>
                                        <p:attrNameLst>
                                          <p:attrName>style.visibility</p:attrName>
                                        </p:attrNameLst>
                                      </p:cBhvr>
                                      <p:to>
                                        <p:strVal val="visible"/>
                                      </p:to>
                                    </p:set>
                                    <p:animEffect transition="in" filter="randombar(horizontal)">
                                      <p:cBhvr>
                                        <p:cTn id="197"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4" grpId="0"/>
      <p:bldP spid="10" grpId="1"/>
      <p:bldP spid="28" grpId="0"/>
      <p:bldP spid="24" grpId="0"/>
      <p:bldP spid="32" grpId="0"/>
      <p:bldP spid="34" grpId="0"/>
      <p:bldP spid="44" grpId="0"/>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8214</TotalTime>
  <Words>1502</Words>
  <Application>Microsoft Office PowerPoint</Application>
  <PresentationFormat>自定义</PresentationFormat>
  <Paragraphs>723</Paragraphs>
  <Slides>17</Slides>
  <Notes>17</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17</vt:i4>
      </vt:variant>
    </vt:vector>
  </HeadingPairs>
  <TitlesOfParts>
    <vt:vector size="30" baseType="lpstr">
      <vt:lpstr>Arial Unicode MS</vt:lpstr>
      <vt:lpstr>Bebas Neue</vt:lpstr>
      <vt:lpstr>Impact MT Std</vt:lpstr>
      <vt:lpstr>ＭＳ Ｐゴシック</vt:lpstr>
      <vt:lpstr>ＭＳ Ｐゴシック</vt:lpstr>
      <vt:lpstr>等线</vt:lpstr>
      <vt:lpstr>华文琥珀</vt:lpstr>
      <vt:lpstr>宋体</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深度联盟http://www.deepbbs.org</dc:creator>
  <cp:lastModifiedBy>盛源</cp:lastModifiedBy>
  <cp:revision>777</cp:revision>
  <dcterms:created xsi:type="dcterms:W3CDTF">2015-11-17T05:53:22Z</dcterms:created>
  <dcterms:modified xsi:type="dcterms:W3CDTF">2018-07-18T12:33:02Z</dcterms:modified>
</cp:coreProperties>
</file>