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3"/>
    <p:sldId id="283" r:id="rId4"/>
    <p:sldId id="257" r:id="rId5"/>
    <p:sldId id="258" r:id="rId6"/>
    <p:sldId id="259" r:id="rId7"/>
    <p:sldId id="260" r:id="rId8"/>
    <p:sldId id="284" r:id="rId9"/>
    <p:sldId id="292" r:id="rId10"/>
    <p:sldId id="286" r:id="rId11"/>
    <p:sldId id="261" r:id="rId12"/>
    <p:sldId id="262" r:id="rId13"/>
    <p:sldId id="268" r:id="rId14"/>
    <p:sldId id="269" r:id="rId15"/>
    <p:sldId id="287" r:id="rId17"/>
    <p:sldId id="288" r:id="rId18"/>
    <p:sldId id="289" r:id="rId19"/>
    <p:sldId id="264" r:id="rId20"/>
    <p:sldId id="265" r:id="rId21"/>
    <p:sldId id="290" r:id="rId22"/>
    <p:sldId id="291" r:id="rId23"/>
    <p:sldId id="271" r:id="rId24"/>
    <p:sldId id="267" r:id="rId25"/>
    <p:sldId id="293" r:id="rId26"/>
    <p:sldId id="294" r:id="rId27"/>
    <p:sldId id="282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1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C8CC7-283E-4BE6-87C5-D6CFD06A5F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97675-F418-489E-9049-DC92B8C989D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涤纶催化剂为</a:t>
            </a:r>
            <a:r>
              <a:rPr lang="en-US" altLang="zh-CN" dirty="0" smtClean="0"/>
              <a:t>Sb2O3</a:t>
            </a:r>
            <a:r>
              <a:rPr lang="zh-CN" altLang="en-US" dirty="0" smtClean="0"/>
              <a:t>或乙酸锑，</a:t>
            </a:r>
            <a:r>
              <a:rPr lang="en-US" altLang="zh-CN" dirty="0" smtClean="0"/>
              <a:t>Sb2O3</a:t>
            </a:r>
            <a:r>
              <a:rPr lang="zh-CN" altLang="en-US" dirty="0" smtClean="0"/>
              <a:t>在水中溶解度</a:t>
            </a:r>
            <a:r>
              <a:rPr lang="en-US" altLang="zh-CN" dirty="0" smtClean="0"/>
              <a:t>0.37ppm</a:t>
            </a:r>
            <a:r>
              <a:rPr lang="zh-CN" altLang="en-US" dirty="0" smtClean="0"/>
              <a:t>，所以测试初始面料可萃取重金属是达标的，但是经过染整后，锑被释放出来，导致可萃取重金属超标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D5D61-954D-4A7F-A973-5B63054B87B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4864"/>
            <a:ext cx="9144000" cy="222519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000" b="1" dirty="0" smtClean="0">
                <a:solidFill>
                  <a:srgbClr val="FFFF00"/>
                </a:solidFill>
              </a:rPr>
              <a:t>中纺联团体标准</a:t>
            </a:r>
            <a:r>
              <a:rPr lang="en-US" altLang="zh-CN" sz="4000" b="1" dirty="0" smtClean="0">
                <a:solidFill>
                  <a:srgbClr val="FFFF00"/>
                </a:solidFill>
              </a:rPr>
              <a:t>CNTAC 8-2018</a:t>
            </a:r>
            <a:br>
              <a:rPr lang="en-US" altLang="zh-CN" sz="4000" b="1" dirty="0" smtClean="0">
                <a:solidFill>
                  <a:srgbClr val="FFFF00"/>
                </a:solidFill>
              </a:rPr>
            </a:br>
            <a:br>
              <a:rPr lang="en-US" altLang="zh-CN" dirty="0" smtClean="0">
                <a:solidFill>
                  <a:srgbClr val="FFFF00"/>
                </a:solidFill>
              </a:rPr>
            </a:br>
            <a:r>
              <a:rPr lang="en-US" altLang="zh-CN" dirty="0" smtClean="0">
                <a:solidFill>
                  <a:srgbClr val="FFFF00"/>
                </a:solidFill>
              </a:rPr>
              <a:t>    </a:t>
            </a:r>
            <a:r>
              <a:rPr lang="en-US" altLang="zh-CN" sz="4900" b="1" dirty="0" smtClean="0">
                <a:solidFill>
                  <a:srgbClr val="FFFF00"/>
                </a:solidFill>
              </a:rPr>
              <a:t>《</a:t>
            </a:r>
            <a:r>
              <a:rPr lang="zh-CN" altLang="en-US" sz="4900" b="1" dirty="0" smtClean="0">
                <a:solidFill>
                  <a:srgbClr val="FFFF00"/>
                </a:solidFill>
              </a:rPr>
              <a:t>纺织产品限用物质清单</a:t>
            </a:r>
            <a:r>
              <a:rPr lang="en-US" altLang="zh-CN" sz="4900" b="1" dirty="0" smtClean="0">
                <a:solidFill>
                  <a:srgbClr val="FFFF00"/>
                </a:solidFill>
              </a:rPr>
              <a:t>》</a:t>
            </a:r>
            <a:r>
              <a:rPr lang="zh-CN" altLang="en-US" sz="4900" b="1" dirty="0" smtClean="0">
                <a:solidFill>
                  <a:srgbClr val="FFFF00"/>
                </a:solidFill>
              </a:rPr>
              <a:t>解读</a:t>
            </a:r>
            <a:br>
              <a:rPr lang="en-US" altLang="zh-CN" sz="4900" b="1" dirty="0" smtClean="0">
                <a:solidFill>
                  <a:srgbClr val="FFFF00"/>
                </a:solidFill>
              </a:rPr>
            </a:br>
            <a:endParaRPr lang="en-US" sz="4900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44" y="4941168"/>
            <a:ext cx="4824536" cy="1584176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b="1" dirty="0" smtClean="0">
                <a:latin typeface="+mj-ea"/>
                <a:ea typeface="+mj-ea"/>
              </a:rPr>
              <a:t>浙江闰土股份有限公司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 algn="l"/>
            <a:r>
              <a:rPr lang="zh-CN" altLang="en-US" sz="2800" b="1" dirty="0" smtClean="0">
                <a:latin typeface="+mj-ea"/>
                <a:ea typeface="+mj-ea"/>
              </a:rPr>
              <a:t>宫国梁   博士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 algn="l"/>
            <a:r>
              <a:rPr lang="en-US" altLang="zh-CN" sz="2800" b="1" dirty="0" smtClean="0">
                <a:latin typeface="+mj-ea"/>
                <a:ea typeface="+mj-ea"/>
              </a:rPr>
              <a:t>July 19  2018</a:t>
            </a:r>
            <a:endParaRPr lang="en-US" sz="28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850106"/>
          </a:xfrm>
        </p:spPr>
        <p:txBody>
          <a:bodyPr>
            <a:normAutofit/>
          </a:bodyPr>
          <a:lstStyle/>
          <a:p>
            <a:r>
              <a:rPr lang="zh-CN" altLang="en-US" sz="3200" b="1" noProof="1" smtClean="0">
                <a:solidFill>
                  <a:srgbClr val="FFFF00"/>
                </a:solidFill>
                <a:latin typeface="+mj-ea"/>
              </a:rPr>
              <a:t>致癌芳香胺</a:t>
            </a:r>
            <a:r>
              <a:rPr lang="en-US" altLang="zh-CN" sz="3200" b="1" noProof="1" smtClean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(MAK Amines</a:t>
            </a:r>
            <a:r>
              <a:rPr lang="en-US" altLang="zh-CN" sz="3200" b="1" noProof="1" smtClean="0">
                <a:solidFill>
                  <a:srgbClr val="FFFF00"/>
                </a:solidFill>
                <a:latin typeface="+mj-ea"/>
              </a:rPr>
              <a:t>)</a:t>
            </a:r>
            <a:endParaRPr lang="zh-CN" altLang="en-US" sz="3200" b="1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63773" y="1124744"/>
            <a:ext cx="8729504" cy="5198477"/>
          </a:xfrm>
        </p:spPr>
        <p:txBody>
          <a:bodyPr>
            <a:normAutofit/>
          </a:bodyPr>
          <a:lstStyle/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*常出问题的致癌芳香胺：</a:t>
            </a:r>
            <a:endParaRPr lang="en-US" altLang="zh-CN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对氯苯胺 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（对硝基氯苯起始原料、对位酯等）</a:t>
            </a:r>
            <a:endParaRPr lang="en-US" altLang="zh-CN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  4-</a:t>
            </a:r>
            <a:r>
              <a:rPr lang="zh-CN" altLang="en-US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氨基偶氮苯   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</a:t>
            </a:r>
            <a:r>
              <a:rPr lang="en-US" altLang="zh-CN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DY23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，黄</a:t>
            </a:r>
            <a:r>
              <a:rPr lang="en-US" altLang="zh-CN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RGFL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）</a:t>
            </a:r>
            <a:endParaRPr lang="en-US" altLang="zh-CN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en-US" altLang="zh-CN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3,3-</a:t>
            </a:r>
            <a:r>
              <a:rPr lang="zh-CN" altLang="en-US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二氯联苯胺 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（涂料印花黄色）</a:t>
            </a:r>
            <a:endParaRPr lang="en-US" altLang="zh-CN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  4,4-</a:t>
            </a:r>
            <a:r>
              <a:rPr lang="zh-CN" altLang="en-US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二氨基二苯甲烷   </a:t>
            </a:r>
            <a:r>
              <a:rPr lang="en-US" altLang="zh-CN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2,4-</a:t>
            </a:r>
            <a:r>
              <a:rPr lang="zh-CN" altLang="en-US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二氨基甲苯 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（聚氨酯）</a:t>
            </a:r>
            <a:endParaRPr lang="en-US" altLang="zh-CN" b="1" noProof="1" smtClean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邻氨基苯甲醚  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</a:t>
            </a:r>
            <a:r>
              <a:rPr lang="en-US" altLang="zh-CN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DO29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）</a:t>
            </a:r>
            <a:endParaRPr lang="en-US" altLang="zh-CN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  2-</a:t>
            </a:r>
            <a:r>
              <a:rPr lang="zh-CN" altLang="en-US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萘胺</a:t>
            </a:r>
            <a:r>
              <a:rPr lang="en-US" altLang="zh-CN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（活性染料</a:t>
            </a:r>
            <a:r>
              <a:rPr lang="en-US" altLang="zh-CN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6B</a:t>
            </a:r>
            <a:r>
              <a:rPr lang="zh-CN" altLang="en-US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红等）</a:t>
            </a:r>
            <a:endParaRPr lang="en-US" altLang="zh-CN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endParaRPr lang="zh-CN" altLang="en-US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58150" cy="1143000"/>
          </a:xfrm>
        </p:spPr>
        <p:txBody>
          <a:bodyPr>
            <a:normAutofit/>
          </a:bodyPr>
          <a:lstStyle/>
          <a:p>
            <a:r>
              <a:rPr lang="zh-CN" altLang="en-US" sz="3200" b="1" noProof="1" smtClean="0">
                <a:solidFill>
                  <a:srgbClr val="FFFF00"/>
                </a:solidFill>
                <a:latin typeface="+mj-ea"/>
              </a:rPr>
              <a:t>致癌芳香胺</a:t>
            </a:r>
            <a:r>
              <a:rPr lang="en-US" altLang="zh-CN" sz="3200" b="1" noProof="1" smtClean="0">
                <a:solidFill>
                  <a:srgbClr val="FFFF00"/>
                </a:solidFill>
                <a:latin typeface="+mj-ea"/>
              </a:rPr>
              <a:t> – </a:t>
            </a:r>
            <a:r>
              <a:rPr lang="zh-CN" altLang="en-US" sz="3200" b="1" noProof="1" smtClean="0">
                <a:solidFill>
                  <a:srgbClr val="FFFF00"/>
                </a:solidFill>
                <a:latin typeface="+mj-ea"/>
              </a:rPr>
              <a:t>对氯苯胺</a:t>
            </a:r>
            <a:endParaRPr lang="zh-CN" altLang="en-US" sz="3200" b="1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63773" y="1297858"/>
            <a:ext cx="8729504" cy="5198477"/>
          </a:xfrm>
        </p:spPr>
        <p:txBody>
          <a:bodyPr>
            <a:normAutofit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800" b="1" noProof="1" smtClean="0">
                <a:solidFill>
                  <a:schemeClr val="tx1"/>
                </a:solidFill>
                <a:latin typeface="+mj-ea"/>
                <a:ea typeface="+mj-ea"/>
              </a:rPr>
              <a:t>  * 多出现在活性染料（以对位酯为重氮组分的染料，例如活性黑</a:t>
            </a:r>
            <a:r>
              <a:rPr lang="en-US" altLang="zh-CN" sz="2800" b="1" noProof="1" smtClean="0">
                <a:solidFill>
                  <a:schemeClr val="tx1"/>
                </a:solidFill>
                <a:latin typeface="+mj-ea"/>
                <a:ea typeface="+mj-ea"/>
              </a:rPr>
              <a:t>B</a:t>
            </a:r>
            <a:r>
              <a:rPr lang="zh-CN" altLang="en-US" sz="2800" b="1" noProof="1" smtClean="0">
                <a:solidFill>
                  <a:schemeClr val="tx1"/>
                </a:solidFill>
                <a:latin typeface="+mj-ea"/>
                <a:ea typeface="+mj-ea"/>
              </a:rPr>
              <a:t>，各种以黑</a:t>
            </a:r>
            <a:r>
              <a:rPr lang="en-US" altLang="zh-CN" sz="2800" b="1" noProof="1" smtClean="0">
                <a:solidFill>
                  <a:schemeClr val="tx1"/>
                </a:solidFill>
                <a:latin typeface="+mj-ea"/>
                <a:ea typeface="+mj-ea"/>
              </a:rPr>
              <a:t>B</a:t>
            </a:r>
            <a:r>
              <a:rPr lang="zh-CN" altLang="en-US" sz="2800" b="1" noProof="1" smtClean="0">
                <a:solidFill>
                  <a:schemeClr val="tx1"/>
                </a:solidFill>
                <a:latin typeface="+mj-ea"/>
                <a:ea typeface="+mj-ea"/>
              </a:rPr>
              <a:t>为组分的黑色等）</a:t>
            </a:r>
            <a:endParaRPr lang="en-US" altLang="zh-CN" sz="28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800" b="1" noProof="1" smtClean="0">
                <a:solidFill>
                  <a:schemeClr val="tx1"/>
                </a:solidFill>
                <a:latin typeface="+mj-ea"/>
                <a:ea typeface="+mj-ea"/>
              </a:rPr>
              <a:t>  * 对位酯：</a:t>
            </a:r>
            <a:r>
              <a:rPr lang="en-US" altLang="zh-CN" sz="2800" b="1" noProof="1" smtClean="0">
                <a:solidFill>
                  <a:schemeClr val="tx1"/>
                </a:solidFill>
                <a:latin typeface="+mj-ea"/>
                <a:ea typeface="+mj-ea"/>
              </a:rPr>
              <a:t>200 - 1000ppm</a:t>
            </a:r>
            <a:endParaRPr lang="en-US" altLang="zh-CN" sz="28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800" b="1" noProof="1" smtClean="0">
                <a:solidFill>
                  <a:schemeClr val="tx1"/>
                </a:solidFill>
                <a:latin typeface="+mj-ea"/>
                <a:ea typeface="+mj-ea"/>
              </a:rPr>
              <a:t>  * 成品染料：经过中间体纯化、合成控制手段，染料中小于</a:t>
            </a:r>
            <a:r>
              <a:rPr lang="en-US" altLang="zh-CN" sz="2800" b="1" noProof="1" smtClean="0">
                <a:solidFill>
                  <a:schemeClr val="tx1"/>
                </a:solidFill>
                <a:latin typeface="+mj-ea"/>
                <a:ea typeface="+mj-ea"/>
              </a:rPr>
              <a:t>50ppm</a:t>
            </a:r>
            <a:r>
              <a:rPr lang="zh-CN" altLang="en-US" sz="2800" b="1" noProof="1" smtClean="0">
                <a:solidFill>
                  <a:schemeClr val="tx1"/>
                </a:solidFill>
                <a:latin typeface="+mj-ea"/>
                <a:ea typeface="+mj-ea"/>
              </a:rPr>
              <a:t>，大部分小于</a:t>
            </a:r>
            <a:r>
              <a:rPr lang="en-US" altLang="zh-CN" sz="2800" b="1" noProof="1" smtClean="0">
                <a:solidFill>
                  <a:schemeClr val="tx1"/>
                </a:solidFill>
                <a:latin typeface="+mj-ea"/>
                <a:ea typeface="+mj-ea"/>
              </a:rPr>
              <a:t>30ppm</a:t>
            </a:r>
            <a:r>
              <a:rPr lang="zh-CN" altLang="en-US" sz="2800" b="1" noProof="1" smtClean="0">
                <a:solidFill>
                  <a:schemeClr val="tx1"/>
                </a:solidFill>
                <a:latin typeface="+mj-ea"/>
                <a:ea typeface="+mj-ea"/>
              </a:rPr>
              <a:t>，甚至零检出，保证染色成品对氯苯胺低于检测限</a:t>
            </a:r>
            <a:endParaRPr lang="en-US" altLang="zh-CN" sz="28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800" b="1" noProof="1" smtClean="0">
                <a:solidFill>
                  <a:schemeClr val="tx1"/>
                </a:solidFill>
                <a:latin typeface="+mj-ea"/>
                <a:ea typeface="+mj-ea"/>
              </a:rPr>
              <a:t>   * 品质管理：原料控制，成品批次控制</a:t>
            </a:r>
            <a:endParaRPr lang="en-US" altLang="zh-CN" sz="2800" b="1" noProof="1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58150" cy="778098"/>
          </a:xfrm>
        </p:spPr>
        <p:txBody>
          <a:bodyPr>
            <a:normAutofit/>
          </a:bodyPr>
          <a:lstStyle/>
          <a:p>
            <a:r>
              <a:rPr lang="zh-CN" altLang="en-US" sz="32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禁用染料</a:t>
            </a:r>
            <a:r>
              <a:rPr lang="en-US" altLang="zh-CN" sz="32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3200" b="1" dirty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63773" y="2276872"/>
            <a:ext cx="8980227" cy="4075358"/>
          </a:xfrm>
        </p:spPr>
        <p:txBody>
          <a:bodyPr>
            <a:normAutofit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800" b="1" noProof="1" smtClean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Oeko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标准：织物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&lt;50ppm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 分散黄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23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，分散黄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RGFL  — 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替代品较多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* DB26, DB35: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分散蓝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56  </a:t>
            </a: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（闰土精品，确保面料小于</a:t>
            </a:r>
            <a:r>
              <a:rPr lang="en-US" altLang="zh-CN" sz="2400" b="1" noProof="1" smtClean="0">
                <a:latin typeface="华文新魏" pitchFamily="2" charset="-122"/>
                <a:ea typeface="华文新魏" pitchFamily="2" charset="-122"/>
              </a:rPr>
              <a:t>50ppm)</a:t>
            </a:r>
            <a:endParaRPr lang="en-US" altLang="zh-CN" sz="2400" b="1" noProof="1" smtClean="0"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 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DO37/59/76: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分散橙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61 </a:t>
            </a:r>
            <a:r>
              <a:rPr lang="en-US" altLang="zh-CN" sz="2400" b="1" noProof="1" smtClean="0">
                <a:latin typeface="华文新魏" pitchFamily="2" charset="-122"/>
                <a:ea typeface="华文新魏" pitchFamily="2" charset="-122"/>
              </a:rPr>
              <a:t>(</a:t>
            </a: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闰土批次检测，确保安全）</a:t>
            </a:r>
            <a:endParaRPr lang="en-US" altLang="zh-CN" sz="2400" b="1" noProof="1" smtClean="0"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 蓝色分散可拔染料 </a:t>
            </a: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（选择替代染料，效果略差）</a:t>
            </a:r>
            <a:endParaRPr lang="en-US" altLang="zh-CN" sz="2400" b="1" noProof="1" smtClean="0"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 传统醋酰染料  </a:t>
            </a: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（用约克夏</a:t>
            </a:r>
            <a:r>
              <a:rPr lang="en-US" altLang="zh-CN" sz="2400" b="1" noProof="1" smtClean="0">
                <a:latin typeface="华文新魏" pitchFamily="2" charset="-122"/>
                <a:ea typeface="华文新魏" pitchFamily="2" charset="-122"/>
              </a:rPr>
              <a:t>Serisol ECF</a:t>
            </a: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替代</a:t>
            </a:r>
            <a:r>
              <a:rPr lang="en-US" altLang="zh-CN" sz="2400" b="1" noProof="1" smtClean="0">
                <a:latin typeface="华文新魏" pitchFamily="2" charset="-122"/>
                <a:ea typeface="华文新魏" pitchFamily="2" charset="-122"/>
              </a:rPr>
              <a:t>)</a:t>
            </a:r>
            <a:endParaRPr lang="en-US" altLang="zh-CN" sz="2400" b="1" noProof="1" smtClean="0"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endParaRPr lang="en-US" altLang="zh-CN" sz="2400" b="1" noProof="1" smtClean="0"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24000" y="1196752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致癌染料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30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致敏性分散染料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50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1054" y="0"/>
            <a:ext cx="8058150" cy="1143000"/>
          </a:xfrm>
        </p:spPr>
        <p:txBody>
          <a:bodyPr>
            <a:normAutofit/>
          </a:bodyPr>
          <a:lstStyle/>
          <a:p>
            <a:r>
              <a:rPr lang="zh-CN" altLang="en-US" sz="32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重金属</a:t>
            </a:r>
            <a:r>
              <a:rPr lang="en-US" altLang="zh-CN" sz="32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br>
              <a:rPr lang="en-US" altLang="zh-CN" sz="32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</a:br>
            <a:endParaRPr lang="zh-CN" altLang="en-US" sz="3200" b="1" dirty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83568" y="692696"/>
          <a:ext cx="820891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329"/>
                <a:gridCol w="2237135"/>
                <a:gridCol w="2376264"/>
                <a:gridCol w="1656184"/>
              </a:tblGrid>
              <a:tr h="228600">
                <a:tc rowSpan="3">
                  <a:txBody>
                    <a:bodyPr/>
                    <a:lstStyle/>
                    <a:p>
                      <a:pPr algn="ctr"/>
                      <a:endParaRPr lang="en-US" altLang="zh-CN" sz="2400" b="1" dirty="0" smtClean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重金属总量 </a:t>
                      </a:r>
                      <a:r>
                        <a:rPr lang="en-US" altLang="zh-CN" sz="2400" b="1" dirty="0" err="1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ppm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bg1"/>
                          </a:solidFill>
                        </a:rPr>
                        <a:t>CNTAC</a:t>
                      </a:r>
                      <a:endParaRPr lang="zh-CN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>
                          <a:solidFill>
                            <a:schemeClr val="bg1"/>
                          </a:solidFill>
                        </a:rPr>
                        <a:t>Oeko</a:t>
                      </a:r>
                      <a:endParaRPr lang="zh-CN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2860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铅</a:t>
                      </a:r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altLang="zh-CN" sz="2400" b="1" dirty="0" err="1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Pb</a:t>
                      </a:r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90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90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镉 </a:t>
                      </a:r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altLang="zh-CN" sz="2400" b="1" dirty="0" err="1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Cd</a:t>
                      </a:r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100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40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163773" y="2132856"/>
            <a:ext cx="8656699" cy="720080"/>
          </a:xfrm>
        </p:spPr>
        <p:txBody>
          <a:bodyPr>
            <a:normAutofit lnSpcReduction="10000"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800" b="1" noProof="1" smtClean="0">
                <a:latin typeface="华文新魏" pitchFamily="2" charset="-122"/>
                <a:ea typeface="华文新魏" pitchFamily="2" charset="-122"/>
              </a:rPr>
              <a:t>禁用目的：禁止使用某些有毒无机颜料</a:t>
            </a:r>
            <a:r>
              <a:rPr lang="en-US" altLang="zh-CN" sz="2800" b="1" noProof="1" smtClean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3528" y="2977788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Oeko </a:t>
            </a:r>
            <a:r>
              <a:rPr lang="zh-CN" altLang="en-US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标准：</a:t>
            </a:r>
            <a:r>
              <a:rPr lang="en-US" altLang="zh-CN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10</a:t>
            </a:r>
            <a:r>
              <a:rPr lang="zh-CN" altLang="en-US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种</a:t>
            </a:r>
            <a:r>
              <a:rPr lang="zh-CN" altLang="en-US" sz="2800" b="1" spc="50" noProof="1" smtClean="0">
                <a:ln w="1270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可萃取</a:t>
            </a:r>
            <a:r>
              <a:rPr lang="zh-CN" altLang="en-US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重金属含量</a:t>
            </a:r>
            <a:r>
              <a:rPr lang="en-US" altLang="zh-CN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——</a:t>
            </a:r>
            <a:r>
              <a:rPr lang="zh-CN" altLang="en-US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限量低  易污染</a:t>
            </a:r>
            <a:endParaRPr lang="zh-CN" altLang="en-US" sz="2400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827584" y="3616424"/>
          <a:ext cx="705678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264"/>
                <a:gridCol w="1394880"/>
                <a:gridCol w="1394880"/>
                <a:gridCol w="1394880"/>
                <a:gridCol w="13948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</a:rPr>
                        <a:t>锑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</a:rPr>
                        <a:t>砷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</a:rPr>
                        <a:t>铅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</a:rPr>
                        <a:t>镉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</a:rPr>
                        <a:t>汞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rgbClr val="002060"/>
                          </a:solidFill>
                        </a:rPr>
                        <a:t>30</a:t>
                      </a:r>
                      <a:endParaRPr lang="zh-CN" alt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0.2  1.0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0.2  1.0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0.1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0.02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铬</a:t>
                      </a:r>
                      <a:r>
                        <a:rPr lang="en-US" altLang="zh-CN" sz="2400" b="1" dirty="0" smtClean="0"/>
                        <a:t>VI</a:t>
                      </a:r>
                      <a:endParaRPr lang="zh-CN" altLang="en-US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铬</a:t>
                      </a:r>
                      <a:endParaRPr lang="zh-CN" altLang="en-US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钴</a:t>
                      </a:r>
                      <a:endParaRPr lang="zh-CN" altLang="en-US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铜</a:t>
                      </a:r>
                      <a:endParaRPr lang="zh-CN" altLang="en-US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镍</a:t>
                      </a:r>
                      <a:endParaRPr lang="zh-CN" altLang="en-US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0.5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1  2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1  4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25  50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1   4</a:t>
                      </a:r>
                      <a:endParaRPr lang="zh-CN" alt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251520" y="5589240"/>
            <a:ext cx="88924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Oeko </a:t>
            </a:r>
            <a:r>
              <a:rPr lang="zh-CN" altLang="en-US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标准：</a:t>
            </a:r>
            <a:r>
              <a:rPr lang="en-US" altLang="zh-CN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10</a:t>
            </a:r>
            <a:r>
              <a:rPr lang="zh-CN" altLang="en-US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种</a:t>
            </a:r>
            <a:r>
              <a:rPr lang="zh-CN" altLang="en-US" sz="2800" b="1" spc="50" noProof="1" smtClean="0">
                <a:ln w="1270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可萃取</a:t>
            </a:r>
            <a:r>
              <a:rPr lang="zh-CN" altLang="en-US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重金属含量</a:t>
            </a:r>
            <a:endParaRPr lang="en-US" altLang="zh-CN" sz="2400" b="1" spc="50" noProof="1" smtClean="0">
              <a:ln w="12700">
                <a:noFill/>
                <a:prstDash val="solid"/>
              </a:ln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+mj-cs"/>
            </a:endParaRPr>
          </a:p>
          <a:p>
            <a:r>
              <a:rPr lang="en-US" altLang="zh-CN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                       </a:t>
            </a:r>
            <a:r>
              <a:rPr lang="zh-CN" altLang="en-US" sz="2400" b="1" spc="50" noProof="1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金属络合染料难通过   不锈钢影响    涤纶催化剂锑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0"/>
            <a:ext cx="8058150" cy="922114"/>
          </a:xfrm>
        </p:spPr>
        <p:txBody>
          <a:bodyPr>
            <a:normAutofit/>
          </a:bodyPr>
          <a:lstStyle/>
          <a:p>
            <a:r>
              <a:rPr lang="zh-CN" altLang="en-US" sz="32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邻苯二甲酸酯类</a:t>
            </a:r>
            <a:endParaRPr lang="zh-CN" altLang="en-US" sz="3200" b="1" dirty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0" y="2852936"/>
            <a:ext cx="9144000" cy="4005064"/>
          </a:xfrm>
        </p:spPr>
        <p:txBody>
          <a:bodyPr>
            <a:normAutofit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禁用原因：对人体毒害无证据，因环境累积毒性遭到禁用</a:t>
            </a:r>
            <a:endParaRPr lang="en-US" altLang="zh-CN" sz="2400" b="1" noProof="1" smtClean="0"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美国：儿童玩具中禁止超过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1000ppm     Reach&lt;1000ppm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纺织中可能的应用：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  增塑剂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 常见于：涂层  涂料印花  软质塑料制品   塑料脱模剂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…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 Oeko</a:t>
            </a:r>
            <a:r>
              <a:rPr lang="zh-CN" altLang="en-US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：</a:t>
            </a:r>
            <a:r>
              <a:rPr lang="en-US" altLang="zh-CN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0.1ppm</a:t>
            </a:r>
            <a:r>
              <a:rPr lang="zh-CN" altLang="en-US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限量，易因包装污染导致</a:t>
            </a:r>
            <a:endParaRPr lang="en-US" altLang="zh-CN" sz="2400" b="1" noProof="1" smtClean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51520" y="836712"/>
          <a:ext cx="864096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744"/>
                <a:gridCol w="4824536"/>
                <a:gridCol w="169168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邻苯二甲酸酯</a:t>
                      </a:r>
                      <a:r>
                        <a:rPr lang="en-US" altLang="zh-CN" sz="2400" b="1" cap="none" spc="0" dirty="0" err="1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ppm</a:t>
                      </a:r>
                      <a:endParaRPr lang="zh-CN" altLang="en-US" sz="2400" b="1" cap="none" spc="0" dirty="0">
                        <a:ln w="1905">
                          <a:solidFill>
                            <a:schemeClr val="bg1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华文新魏" pitchFamily="2" charset="-122"/>
                        <a:ea typeface="华文新魏" pitchFamily="2" charset="-122"/>
                      </a:endParaRPr>
                    </a:p>
                  </a:txBody>
                  <a:tcPr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邻苯二甲酸二丁酯</a:t>
                      </a:r>
                      <a:r>
                        <a:rPr lang="en-US" altLang="zh-CN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+</a:t>
                      </a:r>
                      <a:r>
                        <a:rPr lang="zh-CN" altLang="en-US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邻苯二甲酸苄丁酯</a:t>
                      </a:r>
                      <a:r>
                        <a:rPr lang="en-US" altLang="zh-CN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+</a:t>
                      </a:r>
                      <a:r>
                        <a:rPr lang="zh-CN" altLang="en-US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邻苯二甲酸二乙基己酯</a:t>
                      </a:r>
                      <a:endParaRPr lang="zh-CN" altLang="en-US" sz="2400" b="1" cap="none" spc="0" dirty="0">
                        <a:ln w="1905">
                          <a:solidFill>
                            <a:schemeClr val="bg1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华文新魏" pitchFamily="2" charset="-122"/>
                        <a:ea typeface="华文新魏" pitchFamily="2" charset="-122"/>
                      </a:endParaRPr>
                    </a:p>
                  </a:txBody>
                  <a:tcPr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1000</a:t>
                      </a:r>
                      <a:endParaRPr lang="zh-CN" altLang="en-US" sz="2400" b="1" cap="none" spc="0" dirty="0">
                        <a:ln w="1905">
                          <a:solidFill>
                            <a:schemeClr val="bg1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华文新魏" pitchFamily="2" charset="-122"/>
                        <a:ea typeface="华文新魏" pitchFamily="2" charset="-122"/>
                      </a:endParaRPr>
                    </a:p>
                  </a:txBody>
                  <a:tcPr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邻苯二甲酸二异壬酯</a:t>
                      </a:r>
                      <a:r>
                        <a:rPr lang="en-US" altLang="zh-CN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+</a:t>
                      </a:r>
                      <a:r>
                        <a:rPr lang="zh-CN" altLang="en-US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邻苯二甲酸二辛酯</a:t>
                      </a:r>
                      <a:r>
                        <a:rPr lang="en-US" altLang="zh-CN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+</a:t>
                      </a:r>
                      <a:r>
                        <a:rPr lang="zh-CN" altLang="en-US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邻苯二甲酸二异癸酯</a:t>
                      </a:r>
                      <a:endParaRPr lang="zh-CN" altLang="en-US" sz="2400" b="1" cap="none" spc="0" dirty="0" smtClean="0">
                        <a:ln w="1905">
                          <a:solidFill>
                            <a:schemeClr val="bg1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华文新魏" pitchFamily="2" charset="-122"/>
                        <a:ea typeface="华文新魏" pitchFamily="2" charset="-122"/>
                      </a:endParaRPr>
                    </a:p>
                    <a:p>
                      <a:pPr algn="l"/>
                      <a:endParaRPr lang="zh-CN" altLang="en-US" sz="2400" b="1" cap="none" spc="0" dirty="0">
                        <a:ln w="1905">
                          <a:solidFill>
                            <a:schemeClr val="bg1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华文新魏" pitchFamily="2" charset="-122"/>
                        <a:ea typeface="华文新魏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cap="none" spc="0" dirty="0" smtClean="0">
                          <a:ln w="1905">
                            <a:solidFill>
                              <a:schemeClr val="bg1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华文新魏" pitchFamily="2" charset="-122"/>
                          <a:ea typeface="华文新魏" pitchFamily="2" charset="-122"/>
                        </a:rPr>
                        <a:t>1000</a:t>
                      </a:r>
                      <a:endParaRPr lang="zh-CN" altLang="en-US" sz="2400" b="1" cap="none" spc="0" dirty="0">
                        <a:ln w="1905">
                          <a:solidFill>
                            <a:schemeClr val="bg1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华文新魏" pitchFamily="2" charset="-122"/>
                        <a:ea typeface="华文新魏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/>
          <p:nvPr/>
        </p:nvSpPr>
        <p:spPr>
          <a:xfrm>
            <a:off x="395536" y="0"/>
            <a:ext cx="805815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j-cs"/>
              </a:rPr>
              <a:t>有机锡化合物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+mj-cs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1" y="2321496"/>
            <a:ext cx="9144000" cy="43478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 禁用原因：  毒性      </a:t>
            </a:r>
            <a:endParaRPr kumimoji="0" lang="en-US" altLang="zh-CN" sz="24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en-US" altLang="zh-CN" sz="2400" b="1" noProof="1" smtClean="0">
                <a:latin typeface="华文新魏" pitchFamily="2" charset="-122"/>
                <a:ea typeface="华文新魏" pitchFamily="2" charset="-122"/>
              </a:rPr>
              <a:t>                      </a:t>
            </a: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二丁基氧化锡</a:t>
            </a:r>
            <a:r>
              <a:rPr kumimoji="0" lang="en-US" altLang="zh-CN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LD50  44.9mg/Kg LC50 0.364mg/L 4hr</a:t>
            </a:r>
            <a:endParaRPr kumimoji="0" lang="en-US" altLang="zh-CN" sz="24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kumimoji="0" lang="en-US" altLang="zh-CN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     Reach &lt; 1000ppm</a:t>
            </a:r>
            <a:endParaRPr kumimoji="0" lang="en-US" altLang="zh-CN" sz="24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*  热稳定剂</a:t>
            </a:r>
            <a:r>
              <a:rPr kumimoji="0" lang="en-US" altLang="zh-CN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——</a:t>
            </a: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用于聚氯乙烯</a:t>
            </a:r>
            <a:endParaRPr kumimoji="0" lang="en-US" altLang="zh-CN" sz="24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*  用于杀菌剂</a:t>
            </a:r>
            <a:r>
              <a:rPr kumimoji="0" lang="en-US" altLang="zh-CN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——</a:t>
            </a: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涂料中</a:t>
            </a:r>
            <a:endParaRPr lang="en-US" altLang="zh-CN" sz="2400" b="1" noProof="1" smtClean="0">
              <a:latin typeface="华文新魏" pitchFamily="2" charset="-122"/>
              <a:ea typeface="华文新魏" pitchFamily="2" charset="-122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*  用于抗菌剂</a:t>
            </a:r>
            <a:r>
              <a:rPr kumimoji="0" lang="en-US" altLang="zh-CN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——</a:t>
            </a: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</a:rPr>
              <a:t>袜子、鞋、地毯、等抗菌、消除气味</a:t>
            </a:r>
            <a:endParaRPr kumimoji="0" lang="en-US" altLang="zh-CN" sz="24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*  聚氨酯涂层</a:t>
            </a:r>
            <a:r>
              <a:rPr lang="en-US" altLang="zh-CN" sz="2400" b="1" noProof="1" smtClean="0">
                <a:latin typeface="华文新魏" pitchFamily="2" charset="-122"/>
                <a:ea typeface="华文新魏" pitchFamily="2" charset="-122"/>
              </a:rPr>
              <a:t>——</a:t>
            </a: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二月桂酸二丁基锡为催化剂，可能存在二丁基锡</a:t>
            </a:r>
            <a:endParaRPr lang="en-US" altLang="zh-CN" sz="2400" b="1" noProof="1" smtClean="0"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70000"/>
              <a:defRPr/>
            </a:pPr>
            <a:r>
              <a:rPr lang="en-US" altLang="zh-CN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Oeko</a:t>
            </a:r>
            <a:r>
              <a:rPr lang="zh-CN" altLang="en-US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：</a:t>
            </a:r>
            <a:r>
              <a:rPr lang="en-US" altLang="zh-CN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0.5-2ppm</a:t>
            </a:r>
            <a:r>
              <a:rPr lang="zh-CN" altLang="en-US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限量，易误检，可操作性差</a:t>
            </a:r>
            <a:endParaRPr lang="en-US" altLang="zh-CN" sz="2400" b="1" noProof="1" smtClean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endParaRPr kumimoji="0" lang="en-US" altLang="zh-CN" sz="24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39551" y="980728"/>
          <a:ext cx="834008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/>
                <a:gridCol w="4392488"/>
                <a:gridCol w="1787352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有机锡化合物</a:t>
                      </a:r>
                      <a:r>
                        <a:rPr lang="en-US" altLang="zh-CN" sz="2400" b="1" dirty="0" err="1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ppm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二丁基锡</a:t>
                      </a:r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+</a:t>
                      </a:r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二苯基锡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1000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三丁基锡</a:t>
                      </a:r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+</a:t>
                      </a:r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三苯基锡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1000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058150" cy="778099"/>
          </a:xfrm>
        </p:spPr>
        <p:txBody>
          <a:bodyPr>
            <a:normAutofit/>
          </a:bodyPr>
          <a:lstStyle/>
          <a:p>
            <a:r>
              <a:rPr lang="en-US" altLang="zh-CN" sz="3200" b="1" noProof="1" smtClean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</a:rPr>
              <a:t>APEO   </a:t>
            </a:r>
            <a:endParaRPr lang="zh-CN" altLang="en-US" sz="3200" b="1" dirty="0">
              <a:solidFill>
                <a:srgbClr val="FFFF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237515" y="1196752"/>
            <a:ext cx="8906485" cy="5256584"/>
          </a:xfrm>
        </p:spPr>
        <p:txBody>
          <a:bodyPr>
            <a:normAutofit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* 限值  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100ppm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* 禁用原因：分解生成的烷基酚是环境激素，难生物降解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来源：匀染剂、乳化剂、精炼剂、柔软剂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…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             纺纱油剂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             少量染料合成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（辛基酚用于酸性紫合成中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 误用解决方案：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APEO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去除剂洗涤（一种聚醚）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             </a:t>
            </a:r>
            <a:endParaRPr lang="en-US" altLang="zh-CN" sz="20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058150" cy="850106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FFFF00"/>
                </a:solidFill>
              </a:rPr>
              <a:t>多氯苯酚</a:t>
            </a:r>
            <a:endParaRPr lang="zh-CN" altLang="en-US" sz="3200" b="1" dirty="0">
              <a:solidFill>
                <a:srgbClr val="FFFF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251520" y="3861048"/>
            <a:ext cx="8729504" cy="2808312"/>
          </a:xfrm>
        </p:spPr>
        <p:txBody>
          <a:bodyPr>
            <a:normAutofit fontScale="92500"/>
          </a:bodyPr>
          <a:lstStyle/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latin typeface="+mj-ea"/>
                <a:ea typeface="+mj-ea"/>
              </a:rPr>
              <a:t>常用于羊毛、皮革、木材防霉变</a:t>
            </a:r>
            <a:endParaRPr lang="zh-CN" altLang="en-US" sz="2400" b="1" noProof="1" smtClean="0"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四、五氯苯酚毒性：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类致癌物质  致畸作用暂无可靠证据，在人体中无累积。水体毒性强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德国法律规定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5ppm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限量  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dirty="0" smtClean="0">
                <a:solidFill>
                  <a:srgbClr val="FFFF00"/>
                </a:solidFill>
              </a:rPr>
              <a:t>工人：</a:t>
            </a:r>
            <a:r>
              <a:rPr lang="en-US" altLang="zh-CN" sz="2400" b="1" dirty="0" smtClean="0">
                <a:solidFill>
                  <a:srgbClr val="FFFF00"/>
                </a:solidFill>
              </a:rPr>
              <a:t> 2 - 180 µg PCP/m3  4 - 24 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年</a:t>
            </a:r>
            <a:r>
              <a:rPr lang="en-US" altLang="zh-CN" sz="2400" b="1" dirty="0" smtClean="0">
                <a:solidFill>
                  <a:srgbClr val="FFFF00"/>
                </a:solidFill>
              </a:rPr>
              <a:t>(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平均</a:t>
            </a:r>
            <a:r>
              <a:rPr lang="en-US" altLang="zh-CN" sz="2400" b="1" dirty="0" smtClean="0">
                <a:solidFill>
                  <a:srgbClr val="FFFF00"/>
                </a:solidFill>
              </a:rPr>
              <a:t>16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年），未发现神经损伤</a:t>
            </a:r>
            <a:endParaRPr lang="en-US" altLang="zh-CN" sz="2400" b="1" noProof="1" smtClean="0">
              <a:solidFill>
                <a:srgbClr val="FFFF00"/>
              </a:solidFill>
              <a:latin typeface="+mj-ea"/>
              <a:ea typeface="+mj-ea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83568" y="908720"/>
          <a:ext cx="813690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160240"/>
                <a:gridCol w="1944216"/>
                <a:gridCol w="1728192"/>
              </a:tblGrid>
              <a:tr h="18542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Oeko</a:t>
                      </a:r>
                      <a:r>
                        <a:rPr lang="en-US" altLang="zh-CN" sz="2400" dirty="0" smtClean="0"/>
                        <a:t> I</a:t>
                      </a:r>
                      <a:endParaRPr lang="zh-CN" alt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Oeko</a:t>
                      </a:r>
                      <a:r>
                        <a:rPr lang="en-US" altLang="zh-CN" sz="2400" dirty="0" smtClean="0"/>
                        <a:t> II</a:t>
                      </a:r>
                      <a:endParaRPr lang="zh-CN" alt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CNTAC</a:t>
                      </a:r>
                      <a:endParaRPr lang="zh-CN" altLang="en-US" sz="2400" dirty="0"/>
                    </a:p>
                  </a:txBody>
                  <a:tcP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rgbClr val="FFFF00"/>
                          </a:solidFill>
                          <a:latin typeface="+mj-ea"/>
                          <a:ea typeface="+mj-ea"/>
                        </a:rPr>
                        <a:t>五氯苯酚</a:t>
                      </a:r>
                      <a:endParaRPr lang="zh-CN" altLang="en-US" sz="2400" b="1" dirty="0">
                        <a:solidFill>
                          <a:srgbClr val="FFFF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rgbClr val="FFFF00"/>
                          </a:solidFill>
                        </a:rPr>
                        <a:t>0.05</a:t>
                      </a:r>
                      <a:endParaRPr lang="zh-CN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rgbClr val="FFFF00"/>
                          </a:solidFill>
                        </a:rPr>
                        <a:t>0.5</a:t>
                      </a:r>
                      <a:endParaRPr lang="zh-CN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zh-CN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rgbClr val="FFFF00"/>
                          </a:solidFill>
                          <a:latin typeface="+mj-ea"/>
                          <a:ea typeface="+mj-ea"/>
                        </a:rPr>
                        <a:t>四氯苯酚</a:t>
                      </a:r>
                      <a:endParaRPr lang="zh-CN" altLang="en-US" sz="2400" b="1" dirty="0">
                        <a:solidFill>
                          <a:srgbClr val="FFFF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rgbClr val="FFFF00"/>
                          </a:solidFill>
                        </a:rPr>
                        <a:t>0.05</a:t>
                      </a:r>
                      <a:endParaRPr lang="zh-CN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rgbClr val="FFFF00"/>
                          </a:solidFill>
                        </a:rPr>
                        <a:t>0.5</a:t>
                      </a:r>
                      <a:endParaRPr lang="zh-CN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zh-CN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三氯苯酚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0.2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二氯苯酚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一氯苯酚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7158"/>
            <a:ext cx="8058150" cy="853570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FFFF00"/>
                </a:solidFill>
              </a:rPr>
              <a:t>多氯苯酚</a:t>
            </a:r>
            <a:r>
              <a:rPr lang="en-US" altLang="zh-CN" sz="3200" b="1" dirty="0" smtClean="0">
                <a:solidFill>
                  <a:srgbClr val="FFFF0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禁用现状</a:t>
            </a:r>
            <a:endParaRPr lang="zh-CN" altLang="en-US" sz="3200" b="1" dirty="0">
              <a:solidFill>
                <a:srgbClr val="FFFF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5832648"/>
          </a:xfrm>
        </p:spPr>
        <p:txBody>
          <a:bodyPr>
            <a:normAutofit lnSpcReduction="10000"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有隐患的染料，牵涉到几乎所有含氯结构染料，及由氯起始的中间体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分散染料：结构含氯染料  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                  2RFL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黄棕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DY163 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I-IV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风险）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                  HGL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深蓝  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ECT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黑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…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I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类风险，但多氯苯有问题）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                  DR167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（三氯苯酚，</a:t>
            </a:r>
            <a:r>
              <a:rPr lang="en-US" altLang="zh-CN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I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类风险）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多氯苯酚易溶于碱性溶液中，</a:t>
            </a:r>
            <a:r>
              <a:rPr lang="zh-CN" altLang="en-US" sz="2400" b="1" noProof="1" smtClean="0">
                <a:latin typeface="华文新魏" pitchFamily="2" charset="-122"/>
                <a:ea typeface="华文新魏" pitchFamily="2" charset="-122"/>
              </a:rPr>
              <a:t>理论上</a:t>
            </a:r>
            <a:r>
              <a:rPr lang="zh-CN" altLang="en-US" sz="2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可洗除</a:t>
            </a:r>
            <a:endParaRPr lang="en-US" altLang="zh-CN" sz="24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解决方案：闰土</a:t>
            </a:r>
            <a:r>
              <a:rPr lang="en-US" altLang="zh-CN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REF</a:t>
            </a:r>
            <a:r>
              <a:rPr lang="zh-CN" altLang="en-US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，</a:t>
            </a:r>
            <a:r>
              <a:rPr lang="en-US" altLang="zh-CN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RECP</a:t>
            </a:r>
            <a:r>
              <a:rPr lang="zh-CN" altLang="en-US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，闰土</a:t>
            </a:r>
            <a:r>
              <a:rPr lang="en-US" altLang="zh-CN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TP</a:t>
            </a:r>
            <a:r>
              <a:rPr lang="zh-CN" altLang="en-US" sz="24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系列染料</a:t>
            </a:r>
            <a:endParaRPr lang="en-US" altLang="zh-CN" sz="2400" b="1" noProof="1" smtClean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8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CNTAC 5ppm</a:t>
            </a:r>
            <a:r>
              <a:rPr lang="zh-CN" altLang="en-US" sz="28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的限值规定下，因为染料使用导致的超标会被消除</a:t>
            </a:r>
            <a:endParaRPr lang="en-US" altLang="zh-CN" sz="2800" b="1" noProof="1" smtClean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 txBox="1"/>
          <p:nvPr/>
        </p:nvSpPr>
        <p:spPr>
          <a:xfrm>
            <a:off x="539552" y="0"/>
            <a:ext cx="805815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b="1" noProof="1" smtClean="0">
                <a:solidFill>
                  <a:srgbClr val="FFFF00"/>
                </a:solidFill>
                <a:latin typeface="+mj-ea"/>
                <a:ea typeface="+mj-ea"/>
                <a:cs typeface="+mj-cs"/>
              </a:rPr>
              <a:t>阻燃剂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7" name="内容占位符 2"/>
          <p:cNvSpPr txBox="1"/>
          <p:nvPr/>
        </p:nvSpPr>
        <p:spPr>
          <a:xfrm>
            <a:off x="0" y="980728"/>
            <a:ext cx="8729504" cy="2520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kumimoji="0" lang="zh-CN" altLang="en-US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* 氯化石蜡      </a:t>
            </a:r>
            <a:r>
              <a:rPr lang="zh-CN" altLang="en-US" sz="2800" b="1" noProof="1" smtClean="0">
                <a:latin typeface="+mj-ea"/>
                <a:ea typeface="+mj-ea"/>
              </a:rPr>
              <a:t>生物毒性</a:t>
            </a:r>
            <a:endParaRPr kumimoji="0" lang="en-US" altLang="zh-CN" sz="28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kumimoji="0" lang="en-US" altLang="zh-CN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</a:t>
            </a:r>
            <a:r>
              <a:rPr kumimoji="0" lang="zh-CN" altLang="en-US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* 磷酸酯类      生殖毒性   含卤素</a:t>
            </a:r>
            <a:endParaRPr kumimoji="0" lang="en-US" altLang="zh-CN" sz="28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en-US" altLang="zh-CN" sz="2800" b="1" noProof="1" smtClean="0">
                <a:latin typeface="+mj-ea"/>
                <a:ea typeface="+mj-ea"/>
              </a:rPr>
              <a:t>   </a:t>
            </a:r>
            <a:r>
              <a:rPr lang="zh-CN" altLang="en-US" sz="2800" b="1" noProof="1" smtClean="0">
                <a:latin typeface="+mj-ea"/>
                <a:ea typeface="+mj-ea"/>
              </a:rPr>
              <a:t>* 多溴联苯类   含卤素，燃烧有毒</a:t>
            </a:r>
            <a:endParaRPr lang="en-US" altLang="zh-CN" sz="2800" b="1" noProof="1" smtClean="0">
              <a:latin typeface="+mj-ea"/>
              <a:ea typeface="+mj-ea"/>
            </a:endParaRPr>
          </a:p>
        </p:txBody>
      </p:sp>
      <p:sp>
        <p:nvSpPr>
          <p:cNvPr id="8" name="右箭头 7"/>
          <p:cNvSpPr/>
          <p:nvPr/>
        </p:nvSpPr>
        <p:spPr>
          <a:xfrm>
            <a:off x="5436096" y="1844824"/>
            <a:ext cx="792088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1772816"/>
            <a:ext cx="255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FF00"/>
                </a:solidFill>
                <a:latin typeface="+mj-ea"/>
                <a:ea typeface="+mj-ea"/>
              </a:rPr>
              <a:t>总和小于</a:t>
            </a:r>
            <a:r>
              <a:rPr lang="en-US" altLang="zh-CN" sz="2400" b="1" dirty="0" smtClean="0">
                <a:solidFill>
                  <a:srgbClr val="FFFF00"/>
                </a:solidFill>
                <a:latin typeface="+mj-ea"/>
                <a:ea typeface="+mj-ea"/>
              </a:rPr>
              <a:t>50ppm</a:t>
            </a:r>
            <a:endParaRPr lang="zh-CN" altLang="en-US" sz="2400" b="1" dirty="0">
              <a:solidFill>
                <a:srgbClr val="FFFF00"/>
              </a:solidFill>
              <a:latin typeface="+mj-ea"/>
              <a:ea typeface="+mj-ea"/>
            </a:endParaRPr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251520" y="3212976"/>
            <a:ext cx="8058150" cy="1143000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FFFF00"/>
                </a:solidFill>
              </a:rPr>
              <a:t>全氟辛酸 全氟辛烷磺酸</a:t>
            </a:r>
            <a:endParaRPr lang="zh-CN" altLang="en-US" sz="3200" b="1" dirty="0">
              <a:solidFill>
                <a:srgbClr val="FFFF00"/>
              </a:solidFill>
            </a:endParaRPr>
          </a:p>
        </p:txBody>
      </p:sp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0" y="4293096"/>
            <a:ext cx="6228184" cy="2304256"/>
          </a:xfrm>
        </p:spPr>
        <p:txBody>
          <a:bodyPr>
            <a:normAutofit fontScale="92500"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8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*  三防助剂，限制使用</a:t>
            </a:r>
            <a:r>
              <a:rPr lang="en-US" altLang="zh-CN" sz="28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C8</a:t>
            </a:r>
            <a:r>
              <a:rPr lang="zh-CN" altLang="en-US" sz="28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全氟化合物</a:t>
            </a:r>
            <a:endParaRPr lang="en-US" altLang="zh-CN" sz="28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8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28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环境累积毒性</a:t>
            </a:r>
            <a:endParaRPr lang="en-US" altLang="zh-CN" sz="28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8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28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*  可使用</a:t>
            </a:r>
            <a:r>
              <a:rPr lang="en-US" altLang="zh-CN" sz="28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C6</a:t>
            </a:r>
            <a:r>
              <a:rPr lang="zh-CN" altLang="en-US" sz="28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替代</a:t>
            </a:r>
            <a:endParaRPr lang="en-US" altLang="zh-CN" sz="2800" b="1" noProof="1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6" name="右箭头 15"/>
          <p:cNvSpPr/>
          <p:nvPr/>
        </p:nvSpPr>
        <p:spPr>
          <a:xfrm>
            <a:off x="5868144" y="4509120"/>
            <a:ext cx="792088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+mj-ea"/>
              <a:ea typeface="+mj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59216" y="4437112"/>
            <a:ext cx="2161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FF00"/>
                </a:solidFill>
                <a:latin typeface="+mj-ea"/>
                <a:ea typeface="+mj-ea"/>
              </a:rPr>
              <a:t>小于</a:t>
            </a:r>
            <a:r>
              <a:rPr lang="en-US" altLang="zh-CN" sz="2400" b="1" dirty="0" smtClean="0">
                <a:solidFill>
                  <a:srgbClr val="FFFF00"/>
                </a:solidFill>
                <a:latin typeface="+mj-ea"/>
                <a:ea typeface="+mj-ea"/>
              </a:rPr>
              <a:t>1ppm</a:t>
            </a:r>
            <a:endParaRPr lang="zh-CN" altLang="en-US" sz="2400" b="1" dirty="0">
              <a:solidFill>
                <a:srgbClr val="FFFF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427984" y="404664"/>
            <a:ext cx="4496125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412776"/>
            <a:ext cx="38884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+mj-ea"/>
                <a:ea typeface="+mj-ea"/>
              </a:rPr>
              <a:t>制定标准的背景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endParaRPr lang="en-US" altLang="zh-CN" sz="2800" b="1" dirty="0" smtClean="0">
              <a:latin typeface="+mj-ea"/>
              <a:ea typeface="+mj-ea"/>
            </a:endParaRPr>
          </a:p>
          <a:p>
            <a:r>
              <a:rPr lang="zh-CN" altLang="en-US" sz="2800" b="1" dirty="0" smtClean="0">
                <a:latin typeface="+mj-ea"/>
                <a:ea typeface="+mj-ea"/>
              </a:rPr>
              <a:t>标准中的内容解读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endParaRPr lang="en-US" altLang="zh-CN" sz="2800" b="1" dirty="0" smtClean="0">
              <a:latin typeface="+mj-ea"/>
              <a:ea typeface="+mj-ea"/>
            </a:endParaRPr>
          </a:p>
          <a:p>
            <a:r>
              <a:rPr lang="zh-CN" altLang="en-US" sz="2800" b="1" dirty="0" smtClean="0">
                <a:latin typeface="+mj-ea"/>
                <a:ea typeface="+mj-ea"/>
              </a:rPr>
              <a:t>标准与国际其他标准的对比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endParaRPr lang="en-US" altLang="zh-CN" sz="2800" b="1" dirty="0" smtClean="0">
              <a:latin typeface="+mj-ea"/>
              <a:ea typeface="+mj-ea"/>
            </a:endParaRPr>
          </a:p>
          <a:p>
            <a:r>
              <a:rPr lang="zh-CN" altLang="en-US" sz="2800" b="1" dirty="0" smtClean="0">
                <a:latin typeface="+mj-ea"/>
                <a:ea typeface="+mj-ea"/>
              </a:rPr>
              <a:t>标准的实施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endParaRPr lang="en-US" altLang="zh-CN" sz="2800" b="1" dirty="0" smtClean="0">
              <a:latin typeface="+mj-ea"/>
              <a:ea typeface="+mj-ea"/>
            </a:endParaRPr>
          </a:p>
          <a:p>
            <a:r>
              <a:rPr lang="zh-CN" altLang="en-US" sz="2800" b="1" dirty="0" smtClean="0">
                <a:latin typeface="+mj-ea"/>
                <a:ea typeface="+mj-ea"/>
              </a:rPr>
              <a:t>企业的跟进</a:t>
            </a:r>
            <a:endParaRPr lang="zh-CN" altLang="en-US" sz="28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/>
          <p:nvPr/>
        </p:nvSpPr>
        <p:spPr>
          <a:xfrm>
            <a:off x="467544" y="188640"/>
            <a:ext cx="805815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b="1" dirty="0" smtClean="0">
                <a:solidFill>
                  <a:srgbClr val="FFFF00"/>
                </a:solidFill>
                <a:latin typeface="+mj-ea"/>
                <a:ea typeface="+mj-ea"/>
                <a:cs typeface="+mj-cs"/>
              </a:rPr>
              <a:t>稠环芳香烃</a:t>
            </a:r>
            <a:r>
              <a:rPr lang="zh-CN" altLang="en-US" sz="3200" b="1" noProof="1" smtClean="0">
                <a:solidFill>
                  <a:srgbClr val="FFFF00"/>
                </a:solidFill>
                <a:latin typeface="+mj-ea"/>
                <a:ea typeface="+mj-ea"/>
                <a:cs typeface="+mj-cs"/>
              </a:rPr>
              <a:t> 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13" name="内容占位符 2"/>
          <p:cNvSpPr txBox="1"/>
          <p:nvPr/>
        </p:nvSpPr>
        <p:spPr>
          <a:xfrm>
            <a:off x="0" y="1196752"/>
            <a:ext cx="8729504" cy="176488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kumimoji="0" lang="zh-CN" altLang="en-US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*    染料分散剂的主要成分（分散剂</a:t>
            </a:r>
            <a:r>
              <a:rPr kumimoji="0" lang="en-US" altLang="zh-CN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MF</a:t>
            </a:r>
            <a:r>
              <a:rPr kumimoji="0" lang="zh-CN" altLang="en-US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）  </a:t>
            </a:r>
            <a:endParaRPr kumimoji="0" lang="en-US" altLang="zh-CN" sz="28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kumimoji="0" lang="en-US" altLang="zh-CN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</a:t>
            </a:r>
            <a:r>
              <a:rPr kumimoji="0" lang="zh-CN" altLang="en-US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*    超标可能性小。一些品牌对萘的限制需要注意</a:t>
            </a:r>
            <a:endParaRPr lang="en-US" altLang="zh-CN" sz="2800" b="1" noProof="1" smtClean="0">
              <a:latin typeface="+mj-ea"/>
              <a:ea typeface="+mj-ea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79512" y="3228960"/>
          <a:ext cx="8748465" cy="279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9"/>
                <a:gridCol w="2455777"/>
                <a:gridCol w="1720687"/>
                <a:gridCol w="1368152"/>
                <a:gridCol w="2160240"/>
              </a:tblGrid>
              <a:tr h="228600">
                <a:tc rowSpan="6"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PAHs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CNTAC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>
                          <a:solidFill>
                            <a:schemeClr val="bg1"/>
                          </a:solidFill>
                        </a:rPr>
                        <a:t>Oeko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8600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</a:rPr>
                        <a:t>萘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/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vMerge="1"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</a:rPr>
                        <a:t>其他单一</a:t>
                      </a:r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PAHs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</a:rPr>
                        <a:t>婴幼儿</a:t>
                      </a:r>
                      <a:endParaRPr lang="zh-CN" alt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0.5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0.5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97768">
                <a:tc vMerge="1">
                  <a:tcPr>
                    <a:solidFill>
                      <a:schemeClr val="tx1"/>
                    </a:solidFill>
                  </a:tcPr>
                </a:tc>
                <a:tc vMerge="1"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</a:rPr>
                        <a:t>其他</a:t>
                      </a:r>
                      <a:endParaRPr lang="zh-CN" alt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vMerge="1"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PAHs</a:t>
                      </a:r>
                      <a:r>
                        <a:rPr lang="zh-CN" altLang="en-US" sz="2400" b="1" dirty="0" smtClean="0">
                          <a:solidFill>
                            <a:schemeClr val="bg1"/>
                          </a:solidFill>
                        </a:rPr>
                        <a:t>总量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</a:rPr>
                        <a:t>婴幼儿</a:t>
                      </a:r>
                      <a:endParaRPr lang="zh-CN" alt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vMerge="1">
                  <a:tcPr>
                    <a:solidFill>
                      <a:schemeClr val="tx1"/>
                    </a:solidFill>
                  </a:tcPr>
                </a:tc>
                <a:tc vMerge="1"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</a:rPr>
                        <a:t>其他</a:t>
                      </a:r>
                      <a:endParaRPr lang="zh-CN" alt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CN" altLang="en-US" sz="2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CN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 txBox="1"/>
          <p:nvPr/>
        </p:nvSpPr>
        <p:spPr>
          <a:xfrm>
            <a:off x="521109" y="427106"/>
            <a:ext cx="805815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针对织物的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RSL – </a:t>
            </a:r>
            <a:r>
              <a:rPr lang="zh-CN" altLang="en-US" sz="3200" b="1" noProof="1" smtClean="0">
                <a:solidFill>
                  <a:srgbClr val="FFFF00"/>
                </a:solidFill>
                <a:latin typeface="+mj-ea"/>
                <a:ea typeface="+mj-ea"/>
                <a:cs typeface="+mj-cs"/>
              </a:rPr>
              <a:t>杀菌剂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7" name="内容占位符 2"/>
          <p:cNvSpPr txBox="1"/>
          <p:nvPr/>
        </p:nvSpPr>
        <p:spPr>
          <a:xfrm>
            <a:off x="212934" y="1406073"/>
            <a:ext cx="8729504" cy="464076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zh-CN" altLang="en-US" sz="2800" b="1" noProof="1" smtClean="0">
                <a:latin typeface="+mj-ea"/>
                <a:ea typeface="+mj-ea"/>
              </a:rPr>
              <a:t>   * 富马酸二甲酯</a:t>
            </a:r>
            <a:r>
              <a:rPr lang="en-US" altLang="zh-CN" sz="2800" b="1" noProof="1" smtClean="0">
                <a:latin typeface="+mj-ea"/>
                <a:ea typeface="+mj-ea"/>
              </a:rPr>
              <a:t>(DMFu)</a:t>
            </a:r>
            <a:r>
              <a:rPr lang="zh-CN" altLang="en-US" sz="2800" b="1" noProof="1" smtClean="0">
                <a:latin typeface="+mj-ea"/>
                <a:ea typeface="+mj-ea"/>
              </a:rPr>
              <a:t>  广谱抗菌剂，禁用</a:t>
            </a:r>
            <a:endParaRPr lang="en-US" altLang="zh-CN" sz="2800" b="1" noProof="1" smtClean="0">
              <a:latin typeface="+mj-ea"/>
              <a:ea typeface="+mj-ea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en-US" altLang="zh-CN" sz="2800" b="1" noProof="1" smtClean="0">
                <a:latin typeface="+mj-ea"/>
                <a:ea typeface="+mj-ea"/>
              </a:rPr>
              <a:t>      0.1ppm</a:t>
            </a:r>
            <a:r>
              <a:rPr lang="zh-CN" altLang="en-US" sz="2800" b="1" noProof="1" smtClean="0">
                <a:latin typeface="+mj-ea"/>
                <a:ea typeface="+mj-ea"/>
              </a:rPr>
              <a:t>限量值，响应</a:t>
            </a:r>
            <a:r>
              <a:rPr lang="en-US" altLang="zh-CN" sz="2800" b="1" noProof="1" smtClean="0">
                <a:latin typeface="+mj-ea"/>
                <a:ea typeface="+mj-ea"/>
              </a:rPr>
              <a:t>2009</a:t>
            </a:r>
            <a:r>
              <a:rPr lang="zh-CN" altLang="en-US" sz="2800" b="1" noProof="1" smtClean="0">
                <a:latin typeface="+mj-ea"/>
                <a:ea typeface="+mj-ea"/>
              </a:rPr>
              <a:t>年欧盟规定</a:t>
            </a:r>
            <a:endParaRPr lang="en-US" altLang="zh-CN" sz="2800" b="1" noProof="1" smtClean="0">
              <a:latin typeface="+mj-ea"/>
              <a:ea typeface="+mj-ea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en-US" altLang="zh-CN" sz="2800" b="1" noProof="1" smtClean="0">
                <a:latin typeface="+mj-ea"/>
                <a:ea typeface="+mj-ea"/>
              </a:rPr>
              <a:t>      </a:t>
            </a:r>
            <a:r>
              <a:rPr lang="zh-CN" altLang="en-US" sz="2800" b="1" noProof="1" smtClean="0">
                <a:latin typeface="+mj-ea"/>
                <a:ea typeface="+mj-ea"/>
              </a:rPr>
              <a:t>很少误用</a:t>
            </a:r>
            <a:endParaRPr lang="en-US" altLang="zh-CN" sz="2800" b="1" noProof="1" smtClean="0">
              <a:latin typeface="+mj-ea"/>
              <a:ea typeface="+mj-ea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zh-CN" altLang="en-US" sz="2800" b="1" noProof="1" smtClean="0">
                <a:latin typeface="+mj-ea"/>
                <a:ea typeface="+mj-ea"/>
              </a:rPr>
              <a:t>    以前该物质用于水果等食用产品防腐</a:t>
            </a:r>
            <a:endParaRPr lang="en-US" altLang="zh-CN" sz="2800" b="1" noProof="1" smtClean="0">
              <a:latin typeface="+mj-ea"/>
              <a:ea typeface="+mj-ea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zh-CN" altLang="en-US" sz="2800" b="1" noProof="1" smtClean="0">
                <a:latin typeface="+mj-ea"/>
                <a:ea typeface="+mj-ea"/>
              </a:rPr>
              <a:t>    目前该产品用于治疗多发性硬化症</a:t>
            </a:r>
            <a:endParaRPr lang="en-US" altLang="zh-CN" sz="2800" b="1" noProof="1" smtClean="0">
              <a:latin typeface="+mj-ea"/>
              <a:ea typeface="+mj-ea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en-US" altLang="zh-CN" sz="2800" b="1" noProof="1" smtClean="0">
                <a:latin typeface="+mj-ea"/>
                <a:ea typeface="+mj-ea"/>
              </a:rPr>
              <a:t>   </a:t>
            </a:r>
            <a:endParaRPr lang="en-US" altLang="zh-CN" sz="2800" b="1" noProof="1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58150" cy="850106"/>
          </a:xfrm>
        </p:spPr>
        <p:txBody>
          <a:bodyPr>
            <a:normAutofit/>
          </a:bodyPr>
          <a:lstStyle/>
          <a:p>
            <a:r>
              <a:rPr lang="zh-CN" altLang="en-US" sz="32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多氯苯和多氯甲苯     </a:t>
            </a:r>
            <a:r>
              <a:rPr lang="zh-CN" altLang="en-US" sz="2000" b="1" noProof="1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标准未采纳</a:t>
            </a:r>
            <a:endParaRPr lang="zh-CN" altLang="en-US" sz="3200" b="1" dirty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14496" y="1196752"/>
            <a:ext cx="8729504" cy="5198477"/>
          </a:xfrm>
        </p:spPr>
        <p:txBody>
          <a:bodyPr>
            <a:normAutofit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  禁用原因：以前常用于载体染色中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latin typeface="+mj-ea"/>
                <a:ea typeface="+mj-ea"/>
              </a:rPr>
              <a:t>  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* 一氯  二氯  三氯  四氯  五氯 六氯  苯  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    一氯  二氯  三氯  四氯  五氯 甲苯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* Oeko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 </a:t>
            </a: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Tex 100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等标准：总和小于</a:t>
            </a: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1ppm</a:t>
            </a:r>
            <a:endParaRPr lang="en-US" altLang="zh-CN" sz="2400" b="1" noProof="1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  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* </a:t>
            </a: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CNTAC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：未做规定</a:t>
            </a:r>
            <a:endParaRPr lang="en-US" altLang="zh-CN" sz="2400" b="1" noProof="1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     禁用原因：限制使用有机氯载体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* 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毒性：除了六氯苯，其余毒性不大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*  解决方案：闰土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REF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，闰土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RECP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，闰土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TP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系列染料</a:t>
            </a:r>
            <a:endParaRPr lang="zh-CN" altLang="en-US" sz="2400" b="1" noProof="1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6000" cy="1143000"/>
          </a:xfrm>
        </p:spPr>
        <p:txBody>
          <a:bodyPr/>
          <a:lstStyle/>
          <a:p>
            <a:pPr algn="ctr"/>
            <a:r>
              <a:rPr lang="zh-CN" altLang="en-US" b="1" dirty="0" smtClean="0">
                <a:solidFill>
                  <a:srgbClr val="FFFF00"/>
                </a:solidFill>
              </a:rPr>
              <a:t>标准的实施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8457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这是一个推荐行团体标准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这是一个保障服用安全性的标准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具有市场导向性和行业自律性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和国际标准基本接轨，避免了指标过低导致的误检和成本攀升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可用于好中选优的标准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体现了中国纺织行业的社会责任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这是一个纺织强国所应遵循的标准</a:t>
            </a:r>
            <a:endParaRPr lang="zh-CN" altLang="en-US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 smtClean="0">
                <a:solidFill>
                  <a:srgbClr val="FFFF00"/>
                </a:solidFill>
              </a:rPr>
              <a:t>企业如何跟进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25658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加强培训，了解染化料及工艺知识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加强供应链管理，规范化流程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加强对现有原料、工艺的排查工作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促进供应链源头的信息透明化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面对激烈的市场竞争，要积极采纳这个标准，满足生态化学品要求，降低有害化学品排放</a:t>
            </a:r>
            <a:endParaRPr lang="en-US" altLang="zh-CN" b="1" dirty="0" smtClean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zh-CN" altLang="en-US" b="1" dirty="0" smtClean="0">
                <a:latin typeface="+mj-ea"/>
                <a:ea typeface="+mj-ea"/>
              </a:rPr>
              <a:t>推进此标准在国际客商中的认可度，提升自身产品竞争能力</a:t>
            </a:r>
            <a:endParaRPr lang="zh-CN" altLang="en-US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7704" y="2780928"/>
            <a:ext cx="4032914" cy="1143000"/>
          </a:xfrm>
        </p:spPr>
        <p:txBody>
          <a:bodyPr/>
          <a:lstStyle/>
          <a:p>
            <a:pPr algn="r"/>
            <a:r>
              <a:rPr lang="zh-CN" altLang="en-US" dirty="0" smtClean="0">
                <a:solidFill>
                  <a:schemeClr val="tx1"/>
                </a:solidFill>
              </a:rPr>
              <a:t>谢  谢！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67544" y="332656"/>
            <a:ext cx="4824536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zh-CN" altLang="en-US" sz="3200" b="1" dirty="0" smtClean="0">
                <a:solidFill>
                  <a:srgbClr val="FFFF00"/>
                </a:solidFill>
                <a:latin typeface="+mj-ea"/>
                <a:ea typeface="+mj-ea"/>
              </a:rPr>
              <a:t>制定标准的背景</a:t>
            </a:r>
            <a:endParaRPr lang="zh-CN" altLang="en-US" sz="3200" b="1" dirty="0">
              <a:solidFill>
                <a:srgbClr val="FFFF00"/>
              </a:solidFill>
              <a:latin typeface="+mj-ea"/>
              <a:ea typeface="+mj-ea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907704" y="3284538"/>
            <a:ext cx="4032448" cy="593112"/>
          </a:xfrm>
          <a:prstGeom prst="rect">
            <a:avLst/>
          </a:prstGeom>
          <a:gradFill rotWithShape="1">
            <a:gsLst>
              <a:gs pos="0">
                <a:srgbClr val="FF99CC">
                  <a:alpha val="53000"/>
                </a:srgbClr>
              </a:gs>
              <a:gs pos="50000">
                <a:srgbClr val="FFFFFF"/>
              </a:gs>
              <a:gs pos="100000">
                <a:srgbClr val="FF99CC">
                  <a:alpha val="53000"/>
                </a:srgbClr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35000"/>
              </a:lnSpc>
              <a:defRPr/>
            </a:pPr>
            <a:r>
              <a:rPr lang="zh-CN" altLang="en-US" sz="2400" b="1" dirty="0" smtClean="0">
                <a:solidFill>
                  <a:srgbClr val="000099"/>
                </a:solidFill>
                <a:latin typeface="+mj-ea"/>
                <a:ea typeface="+mj-ea"/>
              </a:rPr>
              <a:t>品牌商的各种要求</a:t>
            </a:r>
            <a:endParaRPr kumimoji="0" lang="en-US" altLang="zh-CN" sz="2400" b="1" dirty="0">
              <a:solidFill>
                <a:srgbClr val="000099"/>
              </a:solidFill>
              <a:latin typeface="+mj-ea"/>
              <a:ea typeface="+mj-ea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922560" y="1341438"/>
            <a:ext cx="4017592" cy="593112"/>
          </a:xfrm>
          <a:prstGeom prst="rect">
            <a:avLst/>
          </a:prstGeom>
          <a:gradFill rotWithShape="1">
            <a:gsLst>
              <a:gs pos="0">
                <a:srgbClr val="CC99FF">
                  <a:alpha val="69000"/>
                </a:srgbClr>
              </a:gs>
              <a:gs pos="50000">
                <a:srgbClr val="FFFFFF"/>
              </a:gs>
              <a:gs pos="100000">
                <a:srgbClr val="CC99FF">
                  <a:alpha val="69000"/>
                </a:srgbClr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35000"/>
              </a:lnSpc>
              <a:defRPr/>
            </a:pPr>
            <a:r>
              <a:rPr kumimoji="0" lang="zh-CN" altLang="en-US" sz="2400" b="1" dirty="0" smtClean="0">
                <a:solidFill>
                  <a:srgbClr val="000099"/>
                </a:solidFill>
                <a:latin typeface="+mj-ea"/>
                <a:ea typeface="+mj-ea"/>
              </a:rPr>
              <a:t>国家级法规</a:t>
            </a:r>
            <a:endParaRPr kumimoji="0" lang="zh-CN" altLang="en-US" sz="2400" b="1" dirty="0">
              <a:solidFill>
                <a:srgbClr val="000099"/>
              </a:solidFill>
              <a:latin typeface="+mj-ea"/>
              <a:ea typeface="+mj-ea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95610" y="1340768"/>
            <a:ext cx="433388" cy="35394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zh-CN" altLang="en-US" sz="2800" b="1" dirty="0" smtClean="0">
                <a:latin typeface="+mj-ea"/>
                <a:ea typeface="+mj-ea"/>
              </a:rPr>
              <a:t>市场存在各种标准</a:t>
            </a:r>
            <a:endParaRPr kumimoji="0" lang="zh-CN" altLang="en-US" sz="2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908498" y="2276475"/>
            <a:ext cx="4031654" cy="593112"/>
          </a:xfrm>
          <a:prstGeom prst="rect">
            <a:avLst/>
          </a:prstGeom>
          <a:gradFill rotWithShape="1">
            <a:gsLst>
              <a:gs pos="0">
                <a:srgbClr val="FFCC99">
                  <a:alpha val="72000"/>
                </a:srgbClr>
              </a:gs>
              <a:gs pos="50000">
                <a:srgbClr val="FFFFFF"/>
              </a:gs>
              <a:gs pos="100000">
                <a:srgbClr val="FFCC99">
                  <a:alpha val="72000"/>
                </a:srgbClr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35000"/>
              </a:lnSpc>
              <a:defRPr/>
            </a:pPr>
            <a:r>
              <a:rPr lang="zh-CN" altLang="en-US" sz="2400" b="1" dirty="0" smtClean="0">
                <a:solidFill>
                  <a:srgbClr val="000099"/>
                </a:solidFill>
                <a:latin typeface="+mj-ea"/>
                <a:ea typeface="+mj-ea"/>
              </a:rPr>
              <a:t>第三方限用法规</a:t>
            </a:r>
            <a:endParaRPr kumimoji="0" lang="zh-CN" altLang="en-US" sz="2400" b="1" dirty="0">
              <a:solidFill>
                <a:srgbClr val="000099"/>
              </a:solidFill>
              <a:latin typeface="+mj-ea"/>
              <a:ea typeface="+mj-ea"/>
            </a:endParaRP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1907704" y="4249741"/>
            <a:ext cx="4032448" cy="593112"/>
          </a:xfrm>
          <a:prstGeom prst="rect">
            <a:avLst/>
          </a:prstGeom>
          <a:gradFill rotWithShape="1">
            <a:gsLst>
              <a:gs pos="0">
                <a:srgbClr val="FF99CC">
                  <a:alpha val="53000"/>
                </a:srgbClr>
              </a:gs>
              <a:gs pos="50000">
                <a:srgbClr val="FFFFFF"/>
              </a:gs>
              <a:gs pos="100000">
                <a:srgbClr val="FF99CC">
                  <a:alpha val="53000"/>
                </a:srgbClr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35000"/>
              </a:lnSpc>
              <a:defRPr/>
            </a:pPr>
            <a:r>
              <a:rPr lang="zh-CN" altLang="en-US" sz="2400" b="1" dirty="0" smtClean="0">
                <a:solidFill>
                  <a:srgbClr val="000099"/>
                </a:solidFill>
                <a:latin typeface="+mj-ea"/>
                <a:ea typeface="+mj-ea"/>
              </a:rPr>
              <a:t>染料和助剂的不透明性</a:t>
            </a:r>
            <a:endParaRPr kumimoji="0" lang="en-US" altLang="zh-CN" sz="2400" b="1" dirty="0">
              <a:solidFill>
                <a:srgbClr val="000099"/>
              </a:solidFill>
              <a:latin typeface="+mj-ea"/>
              <a:ea typeface="+mj-ea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6804248" y="1268760"/>
            <a:ext cx="792088" cy="353943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2800" b="1" dirty="0" smtClean="0">
                <a:latin typeface="+mj-ea"/>
                <a:ea typeface="+mj-ea"/>
              </a:rPr>
              <a:t>接到订单，无所适从</a:t>
            </a:r>
            <a:endParaRPr lang="zh-CN" altLang="en-US" sz="2800" b="1" dirty="0">
              <a:latin typeface="+mj-ea"/>
              <a:ea typeface="+mj-ea"/>
            </a:endParaRP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8100392" y="1628800"/>
            <a:ext cx="576064" cy="2677656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2800" b="1" dirty="0" smtClean="0">
                <a:latin typeface="+mj-ea"/>
                <a:ea typeface="+mj-ea"/>
              </a:rPr>
              <a:t>遭遇索赔风险</a:t>
            </a:r>
            <a:endParaRPr lang="zh-CN" altLang="en-US" sz="2800" b="1" dirty="0">
              <a:latin typeface="+mj-ea"/>
              <a:ea typeface="+mj-ea"/>
            </a:endParaRPr>
          </a:p>
        </p:txBody>
      </p:sp>
      <p:sp>
        <p:nvSpPr>
          <p:cNvPr id="12" name="右箭头 11"/>
          <p:cNvSpPr/>
          <p:nvPr/>
        </p:nvSpPr>
        <p:spPr>
          <a:xfrm>
            <a:off x="1115616" y="2924944"/>
            <a:ext cx="576064" cy="2880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>
            <a:off x="6156176" y="2996952"/>
            <a:ext cx="576064" cy="2880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箭头 14"/>
          <p:cNvSpPr/>
          <p:nvPr/>
        </p:nvSpPr>
        <p:spPr>
          <a:xfrm>
            <a:off x="7452320" y="2996952"/>
            <a:ext cx="576064" cy="2880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539552" y="5733256"/>
            <a:ext cx="8352928" cy="5847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3200" b="1" dirty="0" smtClean="0">
                <a:latin typeface="+mj-ea"/>
                <a:ea typeface="+mj-ea"/>
              </a:rPr>
              <a:t>期望执行一个统一的中国标准，保证各方利益</a:t>
            </a:r>
            <a:endParaRPr lang="zh-CN" altLang="en-US" sz="32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467600" cy="877546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FFFF00"/>
                </a:solidFill>
                <a:latin typeface="+mj-ea"/>
              </a:rPr>
              <a:t>各类</a:t>
            </a:r>
            <a:r>
              <a:rPr lang="en-US" altLang="zh-CN" sz="3200" b="1" dirty="0" smtClean="0">
                <a:solidFill>
                  <a:srgbClr val="FFFF00"/>
                </a:solidFill>
                <a:latin typeface="+mj-ea"/>
              </a:rPr>
              <a:t>RSL</a:t>
            </a:r>
            <a:r>
              <a:rPr lang="zh-CN" altLang="en-US" sz="3200" b="1" dirty="0" smtClean="0">
                <a:solidFill>
                  <a:srgbClr val="FFFF00"/>
                </a:solidFill>
                <a:latin typeface="+mj-ea"/>
              </a:rPr>
              <a:t>分类</a:t>
            </a:r>
            <a:endParaRPr lang="zh-CN" altLang="en-US" sz="3200" b="1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63773" y="1183554"/>
            <a:ext cx="8729504" cy="5198477"/>
          </a:xfrm>
        </p:spPr>
        <p:txBody>
          <a:bodyPr>
            <a:normAutofit fontScale="55000" lnSpcReduction="20000"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5100" b="1" noProof="1" smtClean="0">
                <a:latin typeface="+mj-ea"/>
                <a:ea typeface="+mj-ea"/>
              </a:rPr>
              <a:t> 1.</a:t>
            </a:r>
            <a:r>
              <a:rPr lang="zh-CN" altLang="en-US" sz="5100" b="1" noProof="1" smtClean="0">
                <a:latin typeface="+mj-ea"/>
                <a:ea typeface="+mj-ea"/>
              </a:rPr>
              <a:t>针对染厂污水排放的</a:t>
            </a:r>
            <a:r>
              <a:rPr lang="en-US" altLang="zh-CN" sz="5100" b="1" noProof="1" smtClean="0">
                <a:latin typeface="+mj-ea"/>
                <a:ea typeface="+mj-ea"/>
              </a:rPr>
              <a:t>RSL</a:t>
            </a:r>
            <a:endParaRPr lang="zh-CN" altLang="en-US" sz="5100" b="1" noProof="1" smtClean="0"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4200" b="1" noProof="1" smtClean="0">
                <a:solidFill>
                  <a:schemeClr val="tx1"/>
                </a:solidFill>
                <a:latin typeface="+mj-ea"/>
                <a:ea typeface="+mj-ea"/>
              </a:rPr>
              <a:t>          中国国家标准，</a:t>
            </a:r>
            <a:r>
              <a:rPr lang="en-US" altLang="zh-CN" sz="4200" b="1" noProof="1" smtClean="0">
                <a:solidFill>
                  <a:schemeClr val="tx1"/>
                </a:solidFill>
                <a:latin typeface="+mj-ea"/>
                <a:ea typeface="+mj-ea"/>
              </a:rPr>
              <a:t>ZDHC</a:t>
            </a:r>
            <a:r>
              <a:rPr lang="zh-CN" altLang="en-US" sz="4200" b="1" noProof="1" smtClean="0">
                <a:solidFill>
                  <a:schemeClr val="tx1"/>
                </a:solidFill>
                <a:latin typeface="+mj-ea"/>
                <a:ea typeface="+mj-ea"/>
              </a:rPr>
              <a:t>污水标准（试行），</a:t>
            </a:r>
            <a:r>
              <a:rPr lang="en-US" altLang="zh-CN" sz="4200" b="1" noProof="1" smtClean="0">
                <a:solidFill>
                  <a:schemeClr val="tx1"/>
                </a:solidFill>
                <a:latin typeface="+mj-ea"/>
                <a:ea typeface="+mj-ea"/>
              </a:rPr>
              <a:t>Oeko </a:t>
            </a:r>
            <a:r>
              <a:rPr lang="zh-CN" altLang="en-US" sz="4200" b="1" noProof="1" smtClean="0">
                <a:solidFill>
                  <a:schemeClr val="tx1"/>
                </a:solidFill>
                <a:latin typeface="+mj-ea"/>
                <a:ea typeface="+mj-ea"/>
              </a:rPr>
              <a:t>附录</a:t>
            </a:r>
            <a:r>
              <a:rPr lang="en-US" altLang="zh-CN" sz="4200" b="1" noProof="1" smtClean="0">
                <a:solidFill>
                  <a:schemeClr val="tx1"/>
                </a:solidFill>
                <a:latin typeface="+mj-ea"/>
                <a:ea typeface="+mj-ea"/>
              </a:rPr>
              <a:t>6&amp;7</a:t>
            </a:r>
            <a:r>
              <a:rPr lang="zh-CN" altLang="en-US" sz="4200" b="1" noProof="1" smtClean="0">
                <a:solidFill>
                  <a:schemeClr val="tx1"/>
                </a:solidFill>
                <a:latin typeface="+mj-ea"/>
                <a:ea typeface="+mj-ea"/>
              </a:rPr>
              <a:t>，各验厂品牌公司的要求，</a:t>
            </a:r>
            <a:r>
              <a:rPr lang="en-US" altLang="zh-CN" sz="4200" b="1" noProof="1" smtClean="0">
                <a:solidFill>
                  <a:schemeClr val="tx1"/>
                </a:solidFill>
                <a:latin typeface="+mj-ea"/>
                <a:ea typeface="+mj-ea"/>
              </a:rPr>
              <a:t>……  CNTAC</a:t>
            </a:r>
            <a:r>
              <a:rPr lang="zh-CN" altLang="en-US" sz="4200" b="1" noProof="1" smtClean="0">
                <a:solidFill>
                  <a:schemeClr val="tx1"/>
                </a:solidFill>
                <a:latin typeface="+mj-ea"/>
                <a:ea typeface="+mj-ea"/>
              </a:rPr>
              <a:t>制定中</a:t>
            </a:r>
            <a:endParaRPr lang="en-US" altLang="zh-CN" sz="42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5100" b="1" noProof="1" smtClean="0">
                <a:latin typeface="+mj-ea"/>
                <a:ea typeface="+mj-ea"/>
              </a:rPr>
              <a:t> 2.</a:t>
            </a:r>
            <a:r>
              <a:rPr lang="zh-CN" altLang="en-US" sz="5100" b="1" noProof="1" smtClean="0">
                <a:latin typeface="+mj-ea"/>
                <a:ea typeface="+mj-ea"/>
              </a:rPr>
              <a:t>针对织物的</a:t>
            </a:r>
            <a:r>
              <a:rPr lang="en-US" altLang="zh-CN" sz="5100" b="1" noProof="1" smtClean="0">
                <a:latin typeface="+mj-ea"/>
                <a:ea typeface="+mj-ea"/>
              </a:rPr>
              <a:t>RSL</a:t>
            </a:r>
            <a:endParaRPr lang="zh-CN" altLang="en-US" sz="5100" b="1" noProof="1" smtClean="0"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4200" b="1" noProof="1" smtClean="0">
                <a:solidFill>
                  <a:schemeClr val="tx1"/>
                </a:solidFill>
                <a:latin typeface="+mj-ea"/>
                <a:ea typeface="+mj-ea"/>
              </a:rPr>
              <a:t>           主流</a:t>
            </a:r>
            <a:r>
              <a:rPr lang="en-US" altLang="zh-CN" sz="4200" b="1" noProof="1" smtClean="0">
                <a:solidFill>
                  <a:schemeClr val="tx1"/>
                </a:solidFill>
                <a:latin typeface="+mj-ea"/>
                <a:ea typeface="+mj-ea"/>
              </a:rPr>
              <a:t>RSL</a:t>
            </a:r>
            <a:r>
              <a:rPr lang="zh-CN" altLang="en-US" sz="4200" b="1" noProof="1" smtClean="0">
                <a:solidFill>
                  <a:schemeClr val="tx1"/>
                </a:solidFill>
                <a:latin typeface="+mj-ea"/>
                <a:ea typeface="+mj-ea"/>
              </a:rPr>
              <a:t>，针对织物提出限量值，例如</a:t>
            </a:r>
            <a:r>
              <a:rPr lang="en-US" altLang="zh-CN" sz="4200" b="1" noProof="1" smtClean="0">
                <a:solidFill>
                  <a:schemeClr val="tx1"/>
                </a:solidFill>
                <a:latin typeface="+mj-ea"/>
                <a:ea typeface="+mj-ea"/>
              </a:rPr>
              <a:t>Oeko Standard 100, HM</a:t>
            </a:r>
            <a:r>
              <a:rPr lang="zh-CN" altLang="en-US" sz="4200" b="1" noProof="1" smtClean="0">
                <a:solidFill>
                  <a:schemeClr val="tx1"/>
                </a:solidFill>
                <a:latin typeface="+mj-ea"/>
                <a:ea typeface="+mj-ea"/>
              </a:rPr>
              <a:t>，</a:t>
            </a:r>
            <a:r>
              <a:rPr lang="en-US" altLang="zh-CN" sz="4200" b="1" noProof="1" smtClean="0">
                <a:solidFill>
                  <a:schemeClr val="tx1"/>
                </a:solidFill>
                <a:latin typeface="+mj-ea"/>
                <a:ea typeface="+mj-ea"/>
              </a:rPr>
              <a:t>Nike, Ikea, Inditex……  CNTAC8-2018</a:t>
            </a:r>
            <a:endParaRPr lang="zh-CN" altLang="en-US" sz="42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5100" b="1" noProof="1" smtClean="0">
                <a:latin typeface="+mj-ea"/>
                <a:ea typeface="+mj-ea"/>
              </a:rPr>
              <a:t>3.</a:t>
            </a:r>
            <a:r>
              <a:rPr lang="zh-CN" altLang="en-US" sz="5100" b="1" noProof="1" smtClean="0">
                <a:latin typeface="+mj-ea"/>
                <a:ea typeface="+mj-ea"/>
              </a:rPr>
              <a:t>针对化学品的</a:t>
            </a:r>
            <a:r>
              <a:rPr lang="en-US" altLang="zh-CN" sz="5100" b="1" noProof="1" smtClean="0">
                <a:latin typeface="+mj-ea"/>
                <a:ea typeface="+mj-ea"/>
              </a:rPr>
              <a:t>RSL</a:t>
            </a:r>
            <a:endParaRPr lang="zh-CN" altLang="en-US" sz="5100" b="1" noProof="1" smtClean="0"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4100" b="1" noProof="1" smtClean="0">
                <a:solidFill>
                  <a:schemeClr val="tx1"/>
                </a:solidFill>
                <a:latin typeface="+mj-ea"/>
                <a:ea typeface="+mj-ea"/>
              </a:rPr>
              <a:t>           </a:t>
            </a:r>
            <a:r>
              <a:rPr lang="en-US" altLang="zh-CN" sz="4100" b="1" noProof="1" smtClean="0">
                <a:solidFill>
                  <a:schemeClr val="tx1"/>
                </a:solidFill>
                <a:latin typeface="+mj-ea"/>
                <a:ea typeface="+mj-ea"/>
              </a:rPr>
              <a:t>Reach restricted chemicals, ZDHC </a:t>
            </a:r>
            <a:r>
              <a:rPr lang="en-US" altLang="zh-CN" sz="4100" b="1" noProof="1" smtClean="0">
                <a:latin typeface="+mj-ea"/>
                <a:ea typeface="+mj-ea"/>
              </a:rPr>
              <a:t>…  CNTAC</a:t>
            </a:r>
            <a:r>
              <a:rPr lang="zh-CN" altLang="en-US" sz="4100" b="1" noProof="1" smtClean="0">
                <a:latin typeface="+mj-ea"/>
                <a:ea typeface="+mj-ea"/>
              </a:rPr>
              <a:t>制定中</a:t>
            </a:r>
            <a:endParaRPr lang="zh-CN" altLang="en-US" sz="42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5100" b="1" noProof="1" smtClean="0">
                <a:solidFill>
                  <a:srgbClr val="FFFF00"/>
                </a:solidFill>
                <a:latin typeface="+mj-ea"/>
                <a:ea typeface="+mj-ea"/>
              </a:rPr>
              <a:t>4.</a:t>
            </a:r>
            <a:r>
              <a:rPr lang="zh-CN" altLang="en-US" sz="5100" b="1" noProof="1" smtClean="0">
                <a:latin typeface="+mj-ea"/>
                <a:ea typeface="+mj-ea"/>
              </a:rPr>
              <a:t>体系认证</a:t>
            </a:r>
            <a:r>
              <a:rPr lang="en-US" altLang="zh-CN" sz="5100" b="1" noProof="1" smtClean="0">
                <a:solidFill>
                  <a:srgbClr val="FFFF00"/>
                </a:solidFill>
                <a:latin typeface="+mj-ea"/>
                <a:ea typeface="+mj-ea"/>
              </a:rPr>
              <a:t>——</a:t>
            </a:r>
            <a:r>
              <a:rPr lang="zh-CN" altLang="en-US" sz="5100" b="1" noProof="1" smtClean="0">
                <a:latin typeface="+mj-ea"/>
                <a:ea typeface="+mj-ea"/>
              </a:rPr>
              <a:t>蓝标认证</a:t>
            </a:r>
            <a:endParaRPr lang="en-US" altLang="zh-CN" sz="5100" b="1" noProof="1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endParaRPr lang="zh-CN" altLang="en-US" sz="3600" b="1" dirty="0">
              <a:solidFill>
                <a:srgbClr val="FFFF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2132856"/>
            <a:ext cx="7467600" cy="1143000"/>
          </a:xfrm>
        </p:spPr>
        <p:txBody>
          <a:bodyPr/>
          <a:lstStyle/>
          <a:p>
            <a:pPr algn="ctr"/>
            <a:r>
              <a:rPr lang="zh-CN" altLang="en-US" dirty="0" smtClean="0">
                <a:solidFill>
                  <a:srgbClr val="FFFF00"/>
                </a:solidFill>
              </a:rPr>
              <a:t>织  物  标  准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3573016"/>
            <a:ext cx="56166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400" b="1" dirty="0" smtClean="0">
                <a:latin typeface="+mj-ea"/>
                <a:ea typeface="+mj-ea"/>
              </a:rPr>
              <a:t>禁用化合物的毒性  </a:t>
            </a:r>
            <a:r>
              <a:rPr lang="en-US" altLang="zh-CN" sz="2400" b="1" dirty="0" smtClean="0">
                <a:latin typeface="+mj-ea"/>
                <a:ea typeface="+mj-ea"/>
              </a:rPr>
              <a:t>——  </a:t>
            </a:r>
            <a:r>
              <a:rPr lang="zh-CN" altLang="en-US" sz="2400" b="1" dirty="0" smtClean="0">
                <a:latin typeface="+mj-ea"/>
                <a:ea typeface="+mj-ea"/>
              </a:rPr>
              <a:t>消费者    环境</a:t>
            </a:r>
            <a:endParaRPr lang="zh-CN" altLang="en-US" sz="2400" b="1" dirty="0" smtClean="0">
              <a:latin typeface="+mj-ea"/>
              <a:ea typeface="+mj-e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400" b="1" dirty="0" smtClean="0">
                <a:latin typeface="+mj-ea"/>
                <a:ea typeface="+mj-ea"/>
              </a:rPr>
              <a:t>多大限值是安全的  </a:t>
            </a:r>
            <a:r>
              <a:rPr lang="en-US" altLang="zh-CN" sz="2400" b="1" dirty="0" smtClean="0">
                <a:latin typeface="+mj-ea"/>
                <a:ea typeface="+mj-ea"/>
              </a:rPr>
              <a:t>——  </a:t>
            </a:r>
            <a:r>
              <a:rPr lang="zh-CN" altLang="en-US" sz="2400" b="1" dirty="0" smtClean="0">
                <a:latin typeface="+mj-ea"/>
                <a:ea typeface="+mj-ea"/>
              </a:rPr>
              <a:t>消费者    环境</a:t>
            </a:r>
            <a:endParaRPr lang="en-US" altLang="zh-CN" sz="2400" b="1" dirty="0" smtClean="0">
              <a:latin typeface="+mj-ea"/>
              <a:ea typeface="+mj-e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400" b="1" dirty="0" smtClean="0">
                <a:latin typeface="+mj-ea"/>
                <a:ea typeface="+mj-ea"/>
              </a:rPr>
              <a:t>如何才能不误用      </a:t>
            </a:r>
            <a:r>
              <a:rPr lang="en-US" altLang="zh-CN" sz="2400" b="1" dirty="0" smtClean="0">
                <a:latin typeface="+mj-ea"/>
                <a:ea typeface="+mj-ea"/>
              </a:rPr>
              <a:t>——   </a:t>
            </a:r>
            <a:r>
              <a:rPr lang="zh-CN" altLang="en-US" sz="2400" b="1" dirty="0" smtClean="0">
                <a:latin typeface="+mj-ea"/>
                <a:ea typeface="+mj-ea"/>
              </a:rPr>
              <a:t>企业安全性</a:t>
            </a:r>
            <a:endParaRPr lang="en-US" altLang="zh-CN" sz="2400" b="1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58150" cy="1143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针对织物的</a:t>
            </a:r>
            <a:r>
              <a:rPr lang="en-US" altLang="zh-CN" dirty="0" smtClean="0">
                <a:solidFill>
                  <a:srgbClr val="FFFF00"/>
                </a:solidFill>
              </a:rPr>
              <a:t>RSL — </a:t>
            </a:r>
            <a:r>
              <a:rPr lang="zh-CN" altLang="en-US" sz="2400" dirty="0" smtClean="0">
                <a:solidFill>
                  <a:srgbClr val="FFFF00"/>
                </a:solidFill>
              </a:rPr>
              <a:t>苛刻性竞赛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63773" y="1297859"/>
            <a:ext cx="8729504" cy="4363390"/>
          </a:xfrm>
        </p:spPr>
        <p:txBody>
          <a:bodyPr>
            <a:normAutofit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latin typeface="+mj-ea"/>
                <a:ea typeface="+mj-ea"/>
              </a:rPr>
              <a:t>织物上杂质要求：</a:t>
            </a:r>
            <a:endParaRPr lang="en-US" altLang="zh-CN" sz="2400" b="1" noProof="1" smtClean="0"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latin typeface="+mj-ea"/>
                <a:ea typeface="+mj-ea"/>
              </a:rPr>
              <a:t>CNTAC8-2018  </a:t>
            </a:r>
            <a:r>
              <a:rPr lang="zh-CN" altLang="en-US" sz="2400" b="1" noProof="1" smtClean="0">
                <a:latin typeface="+mj-ea"/>
                <a:ea typeface="+mj-ea"/>
              </a:rPr>
              <a:t>纺织产品限用物质清单</a:t>
            </a:r>
            <a:endParaRPr lang="en-US" altLang="zh-CN" sz="2400" b="1" noProof="1" smtClean="0"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latin typeface="+mj-ea"/>
                <a:ea typeface="+mj-ea"/>
              </a:rPr>
              <a:t>GB18401-2010    </a:t>
            </a:r>
            <a:r>
              <a:rPr lang="zh-CN" altLang="en-US" sz="2400" b="1" noProof="1" smtClean="0">
                <a:latin typeface="+mj-ea"/>
                <a:ea typeface="+mj-ea"/>
              </a:rPr>
              <a:t>基本要求，</a:t>
            </a:r>
            <a:r>
              <a:rPr lang="en-US" altLang="zh-CN" sz="2400" b="1" noProof="1" smtClean="0">
                <a:latin typeface="+mj-ea"/>
                <a:ea typeface="+mj-ea"/>
              </a:rPr>
              <a:t>24</a:t>
            </a:r>
            <a:r>
              <a:rPr lang="zh-CN" altLang="en-US" sz="2400" b="1" noProof="1" smtClean="0">
                <a:latin typeface="+mj-ea"/>
                <a:ea typeface="+mj-ea"/>
              </a:rPr>
              <a:t>种致癌芳香胺</a:t>
            </a:r>
            <a:r>
              <a:rPr lang="en-US" altLang="zh-CN" sz="2400" b="1" noProof="1" smtClean="0">
                <a:latin typeface="+mj-ea"/>
                <a:ea typeface="+mj-ea"/>
              </a:rPr>
              <a:t>&lt;20ppm</a:t>
            </a:r>
            <a:endParaRPr lang="en-US" altLang="zh-CN" sz="2400" b="1" noProof="1" smtClean="0"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GBT-18885-2009 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生态纺织品技术要求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   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采用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Oeko Tex 100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Oeko Tex 100  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标准  （闰土做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ECO Passport 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认证）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Blue sign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标准（闰土加入体系）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HM  Inditex   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迪卡侬  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Nike  Adidas  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宜家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……</a:t>
            </a:r>
            <a:endParaRPr lang="zh-CN" altLang="en-US" sz="2400" b="1" noProof="1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539552" y="5589240"/>
            <a:ext cx="8280920" cy="99412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b="1" spc="50" noProof="0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服装安全</a:t>
            </a:r>
            <a:r>
              <a:rPr lang="en-US" altLang="zh-CN" sz="3200" b="1" spc="50" noProof="0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——</a:t>
            </a:r>
            <a:r>
              <a:rPr lang="zh-CN" altLang="en-US" sz="3200" b="1" spc="50" noProof="0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我们到底需要多严格的标准？</a:t>
            </a:r>
            <a:endParaRPr kumimoji="0" lang="zh-CN" altLang="en-US" sz="3200" b="1" i="0" u="none" strike="noStrike" kern="1200" cap="none" spc="50" normalizeH="0" baseline="0" noProof="0" dirty="0">
              <a:ln w="12700">
                <a:noFill/>
                <a:prstDash val="solid"/>
              </a:ln>
              <a:solidFill>
                <a:srgbClr val="FFFF00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776000" cy="994122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国内（国际）三大标准对比</a:t>
            </a:r>
            <a:endParaRPr lang="zh-CN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9511" y="1124744"/>
          <a:ext cx="8964489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065"/>
                <a:gridCol w="2528446"/>
                <a:gridCol w="2145348"/>
                <a:gridCol w="168563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CNTAC8-2018</a:t>
                      </a:r>
                      <a:endParaRPr lang="zh-CN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GB18885 OEKO</a:t>
                      </a:r>
                      <a:endParaRPr lang="zh-CN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GB18401</a:t>
                      </a:r>
                      <a:endParaRPr lang="zh-CN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+mj-ea"/>
                          <a:ea typeface="+mj-ea"/>
                        </a:rPr>
                        <a:t>甲醛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20  75  300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20  75  300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20  75  300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+mj-ea"/>
                          <a:ea typeface="+mj-ea"/>
                        </a:rPr>
                        <a:t>致癌芳香胺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 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+mj-ea"/>
                          <a:ea typeface="+mj-ea"/>
                        </a:rPr>
                        <a:t>禁用染料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致癌</a:t>
                      </a:r>
                      <a:r>
                        <a:rPr lang="en-US" altLang="zh-CN" sz="2400" b="1" dirty="0" smtClean="0"/>
                        <a:t>30  </a:t>
                      </a:r>
                      <a:r>
                        <a:rPr lang="zh-CN" altLang="en-US" sz="2400" b="1" dirty="0" smtClean="0"/>
                        <a:t>致敏</a:t>
                      </a:r>
                      <a:r>
                        <a:rPr lang="en-US" altLang="zh-CN" sz="2400" b="1" dirty="0" smtClean="0"/>
                        <a:t>50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50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+mj-ea"/>
                          <a:ea typeface="+mj-ea"/>
                        </a:rPr>
                        <a:t>可萃取重金属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总</a:t>
                      </a:r>
                      <a:r>
                        <a:rPr lang="en-US" altLang="zh-CN" sz="2400" b="1" dirty="0" smtClean="0"/>
                        <a:t>Pd 90 </a:t>
                      </a:r>
                      <a:r>
                        <a:rPr lang="zh-CN" altLang="en-US" sz="2400" b="1" dirty="0" smtClean="0"/>
                        <a:t>总</a:t>
                      </a:r>
                      <a:r>
                        <a:rPr lang="en-US" altLang="zh-CN" sz="2400" b="1" dirty="0" err="1" smtClean="0"/>
                        <a:t>Cd</a:t>
                      </a:r>
                      <a:r>
                        <a:rPr lang="en-US" altLang="zh-CN" sz="2400" b="1" dirty="0" smtClean="0"/>
                        <a:t> 100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Pd </a:t>
                      </a:r>
                      <a:r>
                        <a:rPr lang="en-US" altLang="zh-CN" sz="2400" b="1" dirty="0" err="1" smtClean="0"/>
                        <a:t>Cd</a:t>
                      </a:r>
                      <a:r>
                        <a:rPr lang="en-US" altLang="zh-CN" sz="2400" b="1" dirty="0" smtClean="0"/>
                        <a:t> +10</a:t>
                      </a:r>
                      <a:r>
                        <a:rPr lang="zh-CN" altLang="en-US" sz="2400" b="1" dirty="0" smtClean="0"/>
                        <a:t>种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+mj-ea"/>
                          <a:ea typeface="+mj-ea"/>
                        </a:rPr>
                        <a:t>四、五氯苯酚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5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0.05  0.5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+mj-ea"/>
                          <a:ea typeface="+mj-ea"/>
                        </a:rPr>
                        <a:t>氯苯氯甲苯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+mj-ea"/>
                          <a:ea typeface="+mj-ea"/>
                        </a:rPr>
                        <a:t>邻苯二甲酸酯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1000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0.1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+mj-ea"/>
                          <a:ea typeface="+mj-ea"/>
                        </a:rPr>
                        <a:t>有机锡类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1000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0.5  1.0  2.0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latin typeface="+mj-ea"/>
                          <a:ea typeface="+mj-ea"/>
                        </a:rPr>
                        <a:t>APEO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latin typeface="+mj-ea"/>
                          <a:ea typeface="+mj-ea"/>
                        </a:rPr>
                        <a:t>全氟辛烷</a:t>
                      </a:r>
                      <a:endParaRPr lang="zh-CN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850106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FFFF00"/>
                </a:solidFill>
                <a:latin typeface="+mj-ea"/>
              </a:rPr>
              <a:t>游离和水解的甲醛</a:t>
            </a:r>
            <a:endParaRPr lang="zh-CN" altLang="en-US" sz="3200" b="1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63773" y="1124744"/>
            <a:ext cx="8729504" cy="5112568"/>
          </a:xfrm>
        </p:spPr>
        <p:txBody>
          <a:bodyPr>
            <a:normAutofit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endParaRPr lang="en-US" altLang="zh-CN" sz="2400" noProof="1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endParaRPr lang="zh-CN" altLang="en-US" sz="2400" noProof="1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163773" y="1297858"/>
            <a:ext cx="8729504" cy="519847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 2"/>
              <a:buNone/>
              <a:defRPr/>
            </a:pPr>
            <a:r>
              <a:rPr kumimoji="0" lang="zh-CN" altLang="en-US" sz="2600" b="1" i="0" u="none" strike="noStrike" kern="1200" cap="none" spc="0" normalizeH="0" baseline="0" noProof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氨基物与甲醛聚合的可逆性导致甲醛超标</a:t>
            </a:r>
            <a:endParaRPr kumimoji="0" lang="en-US" altLang="zh-CN" sz="2600" b="1" i="0" u="none" strike="noStrike" kern="1200" cap="none" spc="0" normalizeH="0" baseline="0" noProof="1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 2"/>
              <a:buNone/>
              <a:defRPr/>
            </a:pPr>
            <a:r>
              <a:rPr kumimoji="0" lang="zh-CN" altLang="en-US" sz="26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* 固色剂：例如固色剂</a:t>
            </a:r>
            <a:r>
              <a:rPr kumimoji="0" lang="en-US" altLang="zh-CN" sz="26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Y</a:t>
            </a:r>
            <a:r>
              <a:rPr kumimoji="0" lang="zh-CN" altLang="en-US" sz="26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（双氰胺甲醛聚合物）</a:t>
            </a:r>
            <a:endParaRPr kumimoji="0" lang="en-US" altLang="zh-CN" sz="26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 2"/>
              <a:buNone/>
              <a:defRPr/>
            </a:pPr>
            <a:r>
              <a:rPr kumimoji="0" lang="zh-CN" altLang="en-US" sz="26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* 印花粘合剂和交链剂：使用无甲醛产品</a:t>
            </a:r>
            <a:endParaRPr kumimoji="0" lang="en-US" altLang="zh-CN" sz="26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 2"/>
              <a:buNone/>
              <a:defRPr/>
            </a:pPr>
            <a:r>
              <a:rPr kumimoji="0" lang="zh-CN" altLang="en-US" sz="26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*  防皱整理：</a:t>
            </a:r>
            <a:r>
              <a:rPr kumimoji="0" lang="en-US" altLang="zh-CN" sz="26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2D</a:t>
            </a:r>
            <a:r>
              <a:rPr kumimoji="0" lang="zh-CN" altLang="en-US" sz="26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树脂，使用甲醇端基醚化降低甲醛释放</a:t>
            </a:r>
            <a:endParaRPr kumimoji="0" lang="en-US" altLang="zh-CN" sz="26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 2"/>
              <a:buNone/>
              <a:defRPr/>
            </a:pPr>
            <a:r>
              <a:rPr lang="zh-CN" altLang="en-US" sz="2600" b="1" noProof="1" smtClean="0">
                <a:solidFill>
                  <a:srgbClr val="FFFF00"/>
                </a:solidFill>
                <a:latin typeface="+mj-ea"/>
                <a:ea typeface="+mj-ea"/>
              </a:rPr>
              <a:t>印染过程中的甲醛</a:t>
            </a:r>
            <a:endParaRPr kumimoji="0" lang="en-US" altLang="zh-CN" sz="2600" b="1" i="0" u="none" strike="noStrike" kern="1200" cap="none" spc="0" normalizeH="0" baseline="0" noProof="1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 2"/>
              <a:buNone/>
              <a:defRPr/>
            </a:pPr>
            <a:r>
              <a:rPr kumimoji="0" lang="zh-CN" altLang="en-US" sz="26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* 剥色：使用雕白块</a:t>
            </a:r>
            <a:endParaRPr kumimoji="0" lang="en-US" altLang="zh-CN" sz="26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951230" marR="0" lvl="0" indent="-91440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 2"/>
              <a:buNone/>
              <a:defRPr/>
            </a:pPr>
            <a:r>
              <a:rPr lang="en-US" altLang="zh-CN" sz="2600" b="1" noProof="1" smtClean="0">
                <a:latin typeface="+mj-ea"/>
                <a:ea typeface="+mj-ea"/>
              </a:rPr>
              <a:t>  </a:t>
            </a:r>
            <a:r>
              <a:rPr lang="zh-CN" altLang="en-US" sz="2600" b="1" noProof="1" smtClean="0">
                <a:latin typeface="+mj-ea"/>
                <a:ea typeface="+mj-ea"/>
              </a:rPr>
              <a:t>*  分散染料染色：分散剂中的甲醛释放</a:t>
            </a:r>
            <a:endParaRPr kumimoji="0" lang="en-US" altLang="zh-CN" sz="26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5949280"/>
            <a:ext cx="2052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加强水洗</a:t>
            </a:r>
            <a:endParaRPr lang="zh-CN" altLang="en-US" sz="2800" b="1" dirty="0">
              <a:solidFill>
                <a:srgbClr val="FFFF00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850106"/>
          </a:xfrm>
        </p:spPr>
        <p:txBody>
          <a:bodyPr>
            <a:normAutofit/>
          </a:bodyPr>
          <a:lstStyle/>
          <a:p>
            <a:r>
              <a:rPr lang="zh-CN" altLang="en-US" sz="3200" b="1" noProof="1" smtClean="0">
                <a:solidFill>
                  <a:srgbClr val="FFFF00"/>
                </a:solidFill>
                <a:latin typeface="+mj-ea"/>
              </a:rPr>
              <a:t>致癌芳香胺</a:t>
            </a:r>
            <a:r>
              <a:rPr lang="en-US" altLang="zh-CN" sz="3200" b="1" noProof="1" smtClean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(MAK Amines</a:t>
            </a:r>
            <a:r>
              <a:rPr lang="en-US" altLang="zh-CN" sz="3200" b="1" noProof="1" smtClean="0">
                <a:solidFill>
                  <a:srgbClr val="FFFF00"/>
                </a:solidFill>
                <a:latin typeface="+mj-ea"/>
              </a:rPr>
              <a:t>)</a:t>
            </a:r>
            <a:endParaRPr lang="zh-CN" altLang="en-US" sz="3200" b="1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63773" y="1124744"/>
            <a:ext cx="8729504" cy="5733256"/>
          </a:xfrm>
        </p:spPr>
        <p:txBody>
          <a:bodyPr>
            <a:normAutofit/>
          </a:bodyPr>
          <a:lstStyle/>
          <a:p>
            <a:pPr marL="951230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  24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种致癌芳香胺，织物上小于</a:t>
            </a: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20ppm——</a:t>
            </a:r>
            <a:r>
              <a:rPr lang="zh-CN" altLang="en-US" sz="2400" b="1" noProof="1" smtClean="0">
                <a:solidFill>
                  <a:schemeClr val="tx1"/>
                </a:solidFill>
                <a:latin typeface="+mj-ea"/>
                <a:ea typeface="+mj-ea"/>
              </a:rPr>
              <a:t>检测限</a:t>
            </a: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chemeClr val="tx1"/>
                </a:solidFill>
                <a:latin typeface="+mj-ea"/>
                <a:ea typeface="+mj-ea"/>
              </a:rPr>
              <a:t>           </a:t>
            </a:r>
            <a:r>
              <a:rPr lang="zh-CN" altLang="en-US" sz="2000" b="1" noProof="1" smtClean="0">
                <a:solidFill>
                  <a:schemeClr val="tx1"/>
                </a:solidFill>
                <a:latin typeface="+mj-ea"/>
                <a:ea typeface="+mj-ea"/>
              </a:rPr>
              <a:t>少量客户要求织物上小于检测限（</a:t>
            </a:r>
            <a:r>
              <a:rPr lang="en-US" altLang="zh-CN" sz="2000" b="1" noProof="1" smtClean="0">
                <a:solidFill>
                  <a:schemeClr val="tx1"/>
                </a:solidFill>
                <a:latin typeface="+mj-ea"/>
                <a:ea typeface="+mj-ea"/>
              </a:rPr>
              <a:t>5ppm, 2ppm, 1ppm</a:t>
            </a:r>
            <a:r>
              <a:rPr lang="zh-CN" altLang="en-US" sz="2000" b="1" noProof="1" smtClean="0">
                <a:latin typeface="+mj-ea"/>
                <a:ea typeface="+mj-ea"/>
              </a:rPr>
              <a:t>？</a:t>
            </a:r>
            <a:endParaRPr lang="en-US" altLang="zh-CN" sz="2000" b="1" noProof="1" smtClean="0"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latin typeface="+mj-ea"/>
                <a:ea typeface="+mj-ea"/>
              </a:rPr>
              <a:t>禁用原因：皮肤中还原性物质裂解偶氮染料，释放出芳香胺</a:t>
            </a:r>
            <a:endParaRPr lang="en-US" altLang="zh-CN" sz="2400" b="1" noProof="1" smtClean="0"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Class I  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（一类致癌物）</a:t>
            </a: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4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种   有明确致癌性</a:t>
            </a:r>
            <a:endParaRPr lang="en-US" altLang="zh-CN" sz="2400" b="1" noProof="1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latin typeface="+mj-ea"/>
                <a:ea typeface="+mj-ea"/>
              </a:rPr>
              <a:t>联苯胺：</a:t>
            </a:r>
            <a:r>
              <a:rPr lang="en-US" altLang="zh-CN" sz="2400" b="1" noProof="1" smtClean="0">
                <a:latin typeface="+mj-ea"/>
                <a:ea typeface="+mj-ea"/>
              </a:rPr>
              <a:t>20</a:t>
            </a:r>
            <a:r>
              <a:rPr lang="zh-CN" altLang="en-US" sz="2400" b="1" noProof="1" smtClean="0">
                <a:latin typeface="+mj-ea"/>
                <a:ea typeface="+mj-ea"/>
              </a:rPr>
              <a:t>年潜伏期，膀胱癌</a:t>
            </a:r>
            <a:endParaRPr lang="en-US" altLang="zh-CN" sz="2400" b="1" noProof="1" smtClean="0"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Class II 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（二类致癌物）  </a:t>
            </a: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20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种  致癌可能性较高</a:t>
            </a:r>
            <a:endParaRPr lang="en-US" altLang="zh-CN" sz="2400" b="1" noProof="1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latin typeface="+mj-ea"/>
                <a:ea typeface="+mj-ea"/>
              </a:rPr>
              <a:t>联大茴香胺：</a:t>
            </a:r>
            <a:r>
              <a:rPr lang="en-US" altLang="zh-CN" sz="2400" b="1" noProof="1" smtClean="0">
                <a:latin typeface="+mj-ea"/>
                <a:ea typeface="+mj-ea"/>
              </a:rPr>
              <a:t>80</a:t>
            </a:r>
            <a:r>
              <a:rPr lang="zh-CN" altLang="en-US" sz="2400" b="1" noProof="1" smtClean="0">
                <a:latin typeface="+mj-ea"/>
                <a:ea typeface="+mj-ea"/>
              </a:rPr>
              <a:t>年潜伏期</a:t>
            </a:r>
            <a:endParaRPr lang="en-US" altLang="zh-CN" sz="2400" b="1" noProof="1" smtClean="0"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Oeko 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附加的化合物：</a:t>
            </a:r>
            <a:r>
              <a:rPr lang="en-US" altLang="zh-CN" sz="2400" b="1" noProof="1" smtClean="0">
                <a:solidFill>
                  <a:srgbClr val="FFFF00"/>
                </a:solidFill>
                <a:latin typeface="+mj-ea"/>
                <a:ea typeface="+mj-ea"/>
              </a:rPr>
              <a:t>Class III   </a:t>
            </a:r>
            <a:r>
              <a:rPr lang="zh-CN" altLang="en-US" sz="2400" b="1" noProof="1" smtClean="0">
                <a:solidFill>
                  <a:srgbClr val="FFFF00"/>
                </a:solidFill>
                <a:latin typeface="+mj-ea"/>
                <a:ea typeface="+mj-ea"/>
              </a:rPr>
              <a:t>对人或动物致癌性不充分</a:t>
            </a:r>
            <a:endParaRPr lang="en-US" altLang="zh-CN" sz="2400" b="1" noProof="1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r>
              <a:rPr lang="zh-CN" altLang="en-US" sz="2400" b="1" noProof="1" smtClean="0">
                <a:latin typeface="+mj-ea"/>
                <a:ea typeface="+mj-ea"/>
              </a:rPr>
              <a:t>苯胺 </a:t>
            </a:r>
            <a:r>
              <a:rPr lang="en-US" altLang="zh-CN" sz="2400" b="1" noProof="1" smtClean="0">
                <a:latin typeface="+mj-ea"/>
                <a:ea typeface="+mj-ea"/>
              </a:rPr>
              <a:t>:  Oeko 50ppm</a:t>
            </a:r>
            <a:r>
              <a:rPr lang="zh-CN" altLang="en-US" sz="2400" b="1" noProof="1" smtClean="0">
                <a:latin typeface="+mj-ea"/>
                <a:ea typeface="+mj-ea"/>
              </a:rPr>
              <a:t>限值，裂解法</a:t>
            </a:r>
            <a:endParaRPr lang="en-US" altLang="zh-CN" sz="2400" b="1" noProof="1" smtClean="0"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endParaRPr lang="en-US" altLang="zh-CN" sz="2400" b="1" noProof="1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252855" lvl="1" indent="-914400">
              <a:lnSpc>
                <a:spcPct val="150000"/>
              </a:lnSpc>
              <a:spcBef>
                <a:spcPts val="400"/>
              </a:spcBef>
              <a:buSzPct val="70000"/>
              <a:buNone/>
            </a:pPr>
            <a:endParaRPr lang="zh-CN" altLang="en-US" sz="2400" b="1" noProof="1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凤舞九天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凤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4095</Words>
  <Application>WPS 演示</Application>
  <PresentationFormat>全屏显示(4:3)</PresentationFormat>
  <Paragraphs>505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9" baseType="lpstr">
      <vt:lpstr>Arial</vt:lpstr>
      <vt:lpstr>宋体</vt:lpstr>
      <vt:lpstr>Wingdings</vt:lpstr>
      <vt:lpstr>Wingdings 2</vt:lpstr>
      <vt:lpstr>Arial</vt:lpstr>
      <vt:lpstr>微软雅黑</vt:lpstr>
      <vt:lpstr>华文新魏</vt:lpstr>
      <vt:lpstr>Arial Unicode MS</vt:lpstr>
      <vt:lpstr>Footlight MT Light</vt:lpstr>
      <vt:lpstr>Segoe Print</vt:lpstr>
      <vt:lpstr>Wingdings</vt:lpstr>
      <vt:lpstr>Goudy Old Style</vt:lpstr>
      <vt:lpstr>Calibri</vt:lpstr>
      <vt:lpstr>凤舞九天</vt:lpstr>
      <vt:lpstr>中纺联团体标准CNTAC 8-2018       《纺织产品限用物质清单》解读 </vt:lpstr>
      <vt:lpstr>PowerPoint 演示文稿</vt:lpstr>
      <vt:lpstr>PowerPoint 演示文稿</vt:lpstr>
      <vt:lpstr>各类RSL分类</vt:lpstr>
      <vt:lpstr>织  物  标  准</vt:lpstr>
      <vt:lpstr>针对织物的RSL — 苛刻性竞赛</vt:lpstr>
      <vt:lpstr>国内（国际）三大标准对比</vt:lpstr>
      <vt:lpstr>游离和水解的甲醛</vt:lpstr>
      <vt:lpstr>致癌芳香胺(MAK Amines)</vt:lpstr>
      <vt:lpstr>致癌芳香胺(MAK Amines)</vt:lpstr>
      <vt:lpstr>致癌芳香胺 – 对氯苯胺</vt:lpstr>
      <vt:lpstr>禁用染料 </vt:lpstr>
      <vt:lpstr>重金属  </vt:lpstr>
      <vt:lpstr>邻苯二甲酸酯类</vt:lpstr>
      <vt:lpstr>PowerPoint 演示文稿</vt:lpstr>
      <vt:lpstr>APEO   </vt:lpstr>
      <vt:lpstr>多氯苯酚</vt:lpstr>
      <vt:lpstr>多氯苯酚——禁用现状</vt:lpstr>
      <vt:lpstr>全氟辛酸 全氟辛烷磺酸</vt:lpstr>
      <vt:lpstr>PowerPoint 演示文稿</vt:lpstr>
      <vt:lpstr>PowerPoint 演示文稿</vt:lpstr>
      <vt:lpstr>多氯苯和多氯甲苯     标准未采纳</vt:lpstr>
      <vt:lpstr>标准的实施</vt:lpstr>
      <vt:lpstr>企业如何跟进</vt:lpstr>
      <vt:lpstr>谢  谢！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中纺联团体标准CNTAC 8-2018       《纺织产品限用物质清单》解读 </dc:title>
  <dc:creator>宫国梁</dc:creator>
  <cp:lastModifiedBy>DoJiang</cp:lastModifiedBy>
  <cp:revision>80</cp:revision>
  <dcterms:created xsi:type="dcterms:W3CDTF">2018-07-07T01:23:00Z</dcterms:created>
  <dcterms:modified xsi:type="dcterms:W3CDTF">2018-07-19T05:53:43Z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2052-10.1.0.6235</vt:lpwstr>
  </property>
</Properties>
</file>